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5452" autoAdjust="0"/>
  </p:normalViewPr>
  <p:slideViewPr>
    <p:cSldViewPr snapToGrid="0">
      <p:cViewPr varScale="1">
        <p:scale>
          <a:sx n="52" d="100"/>
          <a:sy n="52" d="100"/>
        </p:scale>
        <p:origin x="12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34F7B-C230-439F-B6C9-115054D375AE}"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728E1-9C8E-4B7F-8EE8-9C1C25E0443B}" type="slidenum">
              <a:rPr lang="en-US" smtClean="0"/>
              <a:t>‹#›</a:t>
            </a:fld>
            <a:endParaRPr lang="en-US"/>
          </a:p>
        </p:txBody>
      </p:sp>
    </p:spTree>
    <p:extLst>
      <p:ext uri="{BB962C8B-B14F-4D97-AF65-F5344CB8AC3E}">
        <p14:creationId xmlns:p14="http://schemas.microsoft.com/office/powerpoint/2010/main" val="356931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728E1-9C8E-4B7F-8EE8-9C1C25E0443B}" type="slidenum">
              <a:rPr lang="en-US" smtClean="0"/>
              <a:t>1</a:t>
            </a:fld>
            <a:endParaRPr lang="en-US"/>
          </a:p>
        </p:txBody>
      </p:sp>
    </p:spTree>
    <p:extLst>
      <p:ext uri="{BB962C8B-B14F-4D97-AF65-F5344CB8AC3E}">
        <p14:creationId xmlns:p14="http://schemas.microsoft.com/office/powerpoint/2010/main" val="253738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Business Casual Attire</a:t>
            </a:r>
          </a:p>
          <a:p>
            <a:pPr algn="ctr">
              <a:lnSpc>
                <a:spcPct val="200000"/>
              </a:lnSpc>
            </a:pPr>
            <a:endParaRPr lang="en-US" sz="1600" dirty="0"/>
          </a:p>
          <a:p>
            <a:pPr marL="285750" indent="-285750">
              <a:lnSpc>
                <a:spcPct val="200000"/>
              </a:lnSpc>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Business casual attire is widely accepted in the IT industry and typically includes a collared shirt, slacks, and dress shoes. According to IT Career Lab (2018), this attire balances professionalism with comfort, making it suitable for the long hours often required in IT roles. It conveys a polished appearance, which is crucial in client-facing situations and helps to establish credibility.</a:t>
            </a:r>
          </a:p>
          <a:p>
            <a:pPr marL="285750" indent="-285750">
              <a:lnSpc>
                <a:spcPct val="200000"/>
              </a:lnSpc>
              <a:buFont typeface="Arial" panose="020B0604020202020204" pitchFamily="34" charset="0"/>
              <a:buChar char="•"/>
            </a:pPr>
            <a:endParaRPr lang="en-US" sz="1100"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Smart Casual Attire</a:t>
            </a:r>
          </a:p>
          <a:p>
            <a:pPr algn="ctr">
              <a:lnSpc>
                <a:spcPct val="200000"/>
              </a:lnSpc>
            </a:pPr>
            <a:endParaRPr lang="en-US" sz="1100" b="1" dirty="0">
              <a:latin typeface="Calibri" panose="020F0502020204030204" pitchFamily="34" charset="0"/>
              <a:ea typeface="Calibri" panose="020F0502020204030204" pitchFamily="34" charset="0"/>
              <a:cs typeface="Calibri" panose="020F0502020204030204" pitchFamily="34" charset="0"/>
            </a:endParaRPr>
          </a:p>
          <a:p>
            <a:pPr marL="171450" indent="-171450">
              <a:lnSpc>
                <a:spcPct val="200000"/>
              </a:lnSpc>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	The IT field also accepts smart casual attire, which can include wearing a blazer with dark jeans and loafers. Smith and Doe (2023) highlight this attire's appropriateness in contemporary tech environments, where a more relaxed yet professional appearance is desired. Even in the fast-paced, innovative world of IT, smart casuals let people in the profession eschew the "unapproachable nerd" stereotype, while still allowing them to look respectable.</a:t>
            </a:r>
          </a:p>
          <a:p>
            <a:pPr>
              <a:lnSpc>
                <a:spcPct val="200000"/>
              </a:lnSpc>
            </a:pPr>
            <a:endParaRPr lang="en-US" sz="1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C6728E1-9C8E-4B7F-8EE8-9C1C25E0443B}" type="slidenum">
              <a:rPr lang="en-US" smtClean="0"/>
              <a:t>2</a:t>
            </a:fld>
            <a:endParaRPr lang="en-US"/>
          </a:p>
        </p:txBody>
      </p:sp>
    </p:spTree>
    <p:extLst>
      <p:ext uri="{BB962C8B-B14F-4D97-AF65-F5344CB8AC3E}">
        <p14:creationId xmlns:p14="http://schemas.microsoft.com/office/powerpoint/2010/main" val="365415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Casual or Untidy Clothing</a:t>
            </a:r>
          </a:p>
          <a:p>
            <a:pPr algn="l">
              <a:lnSpc>
                <a:spcPct val="200000"/>
              </a:lnSpc>
            </a:pP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200000"/>
              </a:lnSpc>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100" b="0" dirty="0">
                <a:latin typeface="Calibri" panose="020F0502020204030204" pitchFamily="34" charset="0"/>
                <a:ea typeface="Calibri" panose="020F0502020204030204" pitchFamily="34" charset="0"/>
                <a:cs typeface="Calibri" panose="020F0502020204030204" pitchFamily="34" charset="0"/>
              </a:rPr>
              <a:t>In most IT environments, informal or unkempt clothing—like a wrinkled T-shirt and jeans—just isn't acceptable. As the IT Career Lab (2018) tells it, dressing this way can send the signal that you just don't care about your work or the people you work with, and that's not a very trustworthy vibe to give off in front of clients and even colleagues. Furthermore, to build a professional image, one first needs to take care of one's appearance.</a:t>
            </a:r>
          </a:p>
          <a:p>
            <a:pPr algn="l">
              <a:lnSpc>
                <a:spcPct val="200000"/>
              </a:lnSpc>
            </a:pPr>
            <a:endParaRPr lang="en-US" sz="1200" b="0"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Overly Trendy or Flashy Attire</a:t>
            </a:r>
          </a:p>
          <a:p>
            <a:pPr algn="ctr">
              <a:lnSpc>
                <a:spcPct val="200000"/>
              </a:lnSpc>
            </a:pP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200000"/>
              </a:lnSpc>
              <a:buFont typeface="Arial" panose="020B0604020202020204" pitchFamily="34" charset="0"/>
              <a:buChar char="•"/>
            </a:pP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Overly trendy or flashy attire, such as bright sneakers or a casual hoodie, is often seen as unprofessional in IT workplaces. Smith and Doe (2023) argue that while personal expression is important, attire that distracts or detracts from a professional appearance can negatively impact workplace perceptions. It’s essential to maintain a balance that respects both personal style and professional standards.</a:t>
            </a:r>
            <a:endParaRPr lang="en-US" sz="1100" b="1" dirty="0">
              <a:latin typeface="Calibri" panose="020F0502020204030204" pitchFamily="34" charset="0"/>
              <a:ea typeface="Calibri" panose="020F0502020204030204" pitchFamily="34" charset="0"/>
              <a:cs typeface="Calibri" panose="020F0502020204030204" pitchFamily="34" charset="0"/>
            </a:endParaRPr>
          </a:p>
          <a:p>
            <a:pPr algn="ctr"/>
            <a:endParaRPr lang="en-US" sz="1100" b="1" dirty="0">
              <a:latin typeface="Calibri" panose="020F0502020204030204" pitchFamily="34" charset="0"/>
              <a:ea typeface="Calibri" panose="020F0502020204030204" pitchFamily="34" charset="0"/>
              <a:cs typeface="Calibri" panose="020F0502020204030204" pitchFamily="34" charset="0"/>
            </a:endParaRPr>
          </a:p>
          <a:p>
            <a:pPr algn="l"/>
            <a:r>
              <a:rPr lang="en-US" sz="1600" b="1" dirty="0">
                <a:latin typeface="Calibri" panose="020F0502020204030204" pitchFamily="34" charset="0"/>
                <a:ea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9C6728E1-9C8E-4B7F-8EE8-9C1C25E0443B}" type="slidenum">
              <a:rPr lang="en-US" smtClean="0"/>
              <a:t>3</a:t>
            </a:fld>
            <a:endParaRPr lang="en-US"/>
          </a:p>
        </p:txBody>
      </p:sp>
    </p:spTree>
    <p:extLst>
      <p:ext uri="{BB962C8B-B14F-4D97-AF65-F5344CB8AC3E}">
        <p14:creationId xmlns:p14="http://schemas.microsoft.com/office/powerpoint/2010/main" val="10286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Effective Communication</a:t>
            </a:r>
          </a:p>
          <a:p>
            <a:pPr>
              <a:lnSpc>
                <a:spcPct val="200000"/>
              </a:lnSpc>
            </a:pPr>
            <a:endParaRPr lang="en-US" dirty="0"/>
          </a:p>
          <a:p>
            <a:pPr marL="171450" indent="-171450">
              <a:lnSpc>
                <a:spcPct val="200000"/>
              </a:lnSpc>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In the IT sector, communicating effectively is a paramount aspect of professional conduct. As observed by Smith and Doe (2023), it is beneficial to all parties involved when IT professionals convey messages that are both clear and respectful. Foundational to this is the need for IT workers to express in understandable terms the often intricate concepts that make up their line of work. Being able to do this enhances the professionalism of IT workers and gives them an edge in terms of workplace efficacy.</a:t>
            </a:r>
          </a:p>
          <a:p>
            <a:pPr algn="ctr">
              <a:lnSpc>
                <a:spcPct val="200000"/>
              </a:lnSpc>
            </a:pPr>
            <a:endParaRPr lang="en-US" sz="1600" b="1"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 Punctuality</a:t>
            </a:r>
          </a:p>
          <a:p>
            <a:pPr>
              <a:lnSpc>
                <a:spcPct val="200000"/>
              </a:lnSpc>
            </a:pPr>
            <a:endParaRPr lang="en-US" dirty="0"/>
          </a:p>
          <a:p>
            <a:pPr marL="171450" indent="-171450">
              <a:lnSpc>
                <a:spcPct val="200000"/>
              </a:lnSpc>
              <a:buFont typeface="Arial" panose="020B0604020202020204" pitchFamily="34" charset="0"/>
              <a:buChar char="•"/>
            </a:pPr>
            <a:r>
              <a:rPr lang="en-US" dirty="0"/>
              <a:t>	</a:t>
            </a:r>
            <a:r>
              <a:rPr lang="en-US" sz="1100" dirty="0">
                <a:latin typeface="Calibri" panose="020F0502020204030204" pitchFamily="34" charset="0"/>
                <a:ea typeface="Calibri" panose="020F0502020204030204" pitchFamily="34" charset="0"/>
                <a:cs typeface="Calibri" panose="020F0502020204030204" pitchFamily="34" charset="0"/>
              </a:rPr>
              <a:t>Punctuality is another critical aspect of professional behavior in IT. Being on time for meetings and deadlines reflects a strong work ethic and respect for others’ time, as highlighted by IT Career Lab (2018). This behavior builds trust and reliability, which are key traits for career success in any field, especially in IT where project timelines are often tight.</a:t>
            </a:r>
          </a:p>
        </p:txBody>
      </p:sp>
      <p:sp>
        <p:nvSpPr>
          <p:cNvPr id="4" name="Slide Number Placeholder 3"/>
          <p:cNvSpPr>
            <a:spLocks noGrp="1"/>
          </p:cNvSpPr>
          <p:nvPr>
            <p:ph type="sldNum" sz="quarter" idx="5"/>
          </p:nvPr>
        </p:nvSpPr>
        <p:spPr/>
        <p:txBody>
          <a:bodyPr/>
          <a:lstStyle/>
          <a:p>
            <a:fld id="{9C6728E1-9C8E-4B7F-8EE8-9C1C25E0443B}" type="slidenum">
              <a:rPr lang="en-US" smtClean="0"/>
              <a:t>4</a:t>
            </a:fld>
            <a:endParaRPr lang="en-US"/>
          </a:p>
        </p:txBody>
      </p:sp>
    </p:spTree>
    <p:extLst>
      <p:ext uri="{BB962C8B-B14F-4D97-AF65-F5344CB8AC3E}">
        <p14:creationId xmlns:p14="http://schemas.microsoft.com/office/powerpoint/2010/main" val="299717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Poor Communication</a:t>
            </a:r>
          </a:p>
          <a:p>
            <a:pPr>
              <a:lnSpc>
                <a:spcPct val="20000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171450" indent="-171450">
              <a:lnSpc>
                <a:spcPct val="200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Poor communication, such as not paying attention during meetings or being distracted by devices, is considered unprofessional. According to Smith and Doe (2023), this behavior can lead to misunderstandings and errors, which can severely impact project outcomes. It also shows a lack of respect for colleagues and clients, damaging</a:t>
            </a:r>
          </a:p>
          <a:p>
            <a:pPr>
              <a:lnSpc>
                <a:spcPct val="200000"/>
              </a:lnSpc>
            </a:pPr>
            <a:endParaRPr lang="en-US"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r>
              <a:rPr lang="en-US" sz="1200" b="1" dirty="0">
                <a:latin typeface="Calibri" panose="020F0502020204030204" pitchFamily="34" charset="0"/>
                <a:ea typeface="Calibri" panose="020F0502020204030204" pitchFamily="34" charset="0"/>
                <a:cs typeface="Calibri" panose="020F0502020204030204" pitchFamily="34" charset="0"/>
              </a:rPr>
              <a:t>Missed Deadlines</a:t>
            </a:r>
          </a:p>
          <a:p>
            <a:pPr algn="ctr">
              <a:lnSpc>
                <a:spcPct val="200000"/>
              </a:lnSpc>
            </a:pPr>
            <a:endParaRPr lang="en-US" b="1" dirty="0">
              <a:latin typeface="Calibri" panose="020F0502020204030204" pitchFamily="34" charset="0"/>
              <a:ea typeface="Calibri" panose="020F0502020204030204" pitchFamily="34" charset="0"/>
              <a:cs typeface="Calibri" panose="020F0502020204030204" pitchFamily="34" charset="0"/>
            </a:endParaRPr>
          </a:p>
          <a:p>
            <a:pPr marL="171450" indent="-171450" algn="l">
              <a:lnSpc>
                <a:spcPct val="200000"/>
              </a:lnSpc>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Missing deadlines is a significant unprofessional behavior in IT, where project timelines are critical. IT Career Lab (2018) stresses that failing to meet deadlines can disrupt workflow, cause delays, and reflect poorly on one's reliability. Consistently meeting deadlines is essential for maintaining a strong professional reputation in the IT industry.</a:t>
            </a:r>
            <a:endParaRPr lang="en-US" sz="1100" b="1"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endParaRPr lang="en-US" b="1" dirty="0">
              <a:latin typeface="Calibri" panose="020F0502020204030204" pitchFamily="34" charset="0"/>
              <a:ea typeface="Calibri" panose="020F0502020204030204" pitchFamily="34" charset="0"/>
              <a:cs typeface="Calibri" panose="020F0502020204030204" pitchFamily="34" charset="0"/>
            </a:endParaRPr>
          </a:p>
          <a:p>
            <a:pPr algn="l">
              <a:lnSpc>
                <a:spcPct val="200000"/>
              </a:lnSpc>
            </a:pPr>
            <a:r>
              <a:rPr lang="en-US" b="1" dirty="0">
                <a:latin typeface="Calibri" panose="020F0502020204030204" pitchFamily="34" charset="0"/>
                <a:ea typeface="Calibri" panose="020F0502020204030204" pitchFamily="34" charset="0"/>
                <a:cs typeface="Calibri" panose="020F0502020204030204" pitchFamily="34" charset="0"/>
              </a:rPr>
              <a:t>	</a:t>
            </a:r>
          </a:p>
          <a:p>
            <a:pPr>
              <a:lnSpc>
                <a:spcPct val="200000"/>
              </a:lnSpc>
            </a:pPr>
            <a:endParaRPr lang="en-US" dirty="0"/>
          </a:p>
          <a:p>
            <a:endParaRPr lang="en-US" dirty="0"/>
          </a:p>
        </p:txBody>
      </p:sp>
      <p:sp>
        <p:nvSpPr>
          <p:cNvPr id="4" name="Slide Number Placeholder 3"/>
          <p:cNvSpPr>
            <a:spLocks noGrp="1"/>
          </p:cNvSpPr>
          <p:nvPr>
            <p:ph type="sldNum" sz="quarter" idx="5"/>
          </p:nvPr>
        </p:nvSpPr>
        <p:spPr/>
        <p:txBody>
          <a:bodyPr/>
          <a:lstStyle/>
          <a:p>
            <a:fld id="{9C6728E1-9C8E-4B7F-8EE8-9C1C25E0443B}" type="slidenum">
              <a:rPr lang="en-US" smtClean="0"/>
              <a:t>5</a:t>
            </a:fld>
            <a:endParaRPr lang="en-US"/>
          </a:p>
        </p:txBody>
      </p:sp>
    </p:spTree>
    <p:extLst>
      <p:ext uri="{BB962C8B-B14F-4D97-AF65-F5344CB8AC3E}">
        <p14:creationId xmlns:p14="http://schemas.microsoft.com/office/powerpoint/2010/main" val="3181537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Appropriate Hairstyles</a:t>
            </a:r>
          </a:p>
          <a:p>
            <a:pPr algn="ctr"/>
            <a:endParaRPr lang="en-US" sz="1100" b="1"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100" b="1"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Maintaining a neat and clean hairstyle is a best practice for IT professionals. As Smith and Doe (2023) note, hairstyles should be professional and not distract from one’s overall appearance. This is important in maintaining a polished image that reflects well on both the individual and the company they represent.</a:t>
            </a:r>
            <a:endParaRPr lang="en-US" sz="1100" b="1" dirty="0">
              <a:latin typeface="Calibri" panose="020F0502020204030204" pitchFamily="34" charset="0"/>
              <a:ea typeface="Calibri" panose="020F0502020204030204" pitchFamily="34" charset="0"/>
              <a:cs typeface="Calibri" panose="020F0502020204030204" pitchFamily="34" charset="0"/>
            </a:endParaRPr>
          </a:p>
          <a:p>
            <a:pPr algn="l"/>
            <a:endParaRPr lang="en-US" sz="1600" b="1" dirty="0">
              <a:latin typeface="Calibri" panose="020F0502020204030204" pitchFamily="34" charset="0"/>
              <a:ea typeface="Calibri" panose="020F0502020204030204" pitchFamily="34" charset="0"/>
              <a:cs typeface="Calibri" panose="020F0502020204030204" pitchFamily="34" charset="0"/>
            </a:endParaRPr>
          </a:p>
          <a:p>
            <a:pPr algn="ctr"/>
            <a:r>
              <a:rPr lang="en-US" sz="1600" b="1" dirty="0">
                <a:latin typeface="Calibri" panose="020F0502020204030204" pitchFamily="34" charset="0"/>
                <a:ea typeface="Calibri" panose="020F0502020204030204" pitchFamily="34" charset="0"/>
                <a:cs typeface="Calibri" panose="020F0502020204030204" pitchFamily="34" charset="0"/>
              </a:rPr>
              <a:t>Minimal and Professional Accessories</a:t>
            </a:r>
          </a:p>
          <a:p>
            <a:pPr algn="ct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Using minimal and professional accessories, such as simple jewelry or a classic watch, is recommended in IT. According to IT Career Lab (2018), accessories should complement, not overpower, professional attire. This approach helps maintain focus on one’s professional capabilities rather than their personal style, which is crucial in a technical field where expertise should be the primary focus.</a:t>
            </a:r>
            <a:endParaRPr lang="en-US" sz="1100" b="1" dirty="0">
              <a:latin typeface="Calibri" panose="020F0502020204030204" pitchFamily="34" charset="0"/>
              <a:ea typeface="Calibri" panose="020F0502020204030204" pitchFamily="34" charset="0"/>
              <a:cs typeface="Calibri" panose="020F0502020204030204" pitchFamily="34" charset="0"/>
            </a:endParaRPr>
          </a:p>
          <a:p>
            <a:pPr algn="l"/>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C6728E1-9C8E-4B7F-8EE8-9C1C25E0443B}" type="slidenum">
              <a:rPr lang="en-US" smtClean="0"/>
              <a:t>6</a:t>
            </a:fld>
            <a:endParaRPr lang="en-US"/>
          </a:p>
        </p:txBody>
      </p:sp>
    </p:spTree>
    <p:extLst>
      <p:ext uri="{BB962C8B-B14F-4D97-AF65-F5344CB8AC3E}">
        <p14:creationId xmlns:p14="http://schemas.microsoft.com/office/powerpoint/2010/main" val="3948926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Professional Attitude</a:t>
            </a:r>
          </a:p>
          <a:p>
            <a:pPr algn="ctr">
              <a:lnSpc>
                <a:spcPct val="200000"/>
              </a:lnSpc>
            </a:pPr>
            <a:endParaRPr lang="en-US" b="1" dirty="0">
              <a:latin typeface="Calibri" panose="020F0502020204030204" pitchFamily="34" charset="0"/>
              <a:ea typeface="Calibri" panose="020F0502020204030204" pitchFamily="34" charset="0"/>
              <a:cs typeface="Calibri" panose="020F0502020204030204" pitchFamily="34" charset="0"/>
            </a:endParaRPr>
          </a:p>
          <a:p>
            <a:pPr marL="171450" indent="-171450" algn="l">
              <a:lnSpc>
                <a:spcPct val="200000"/>
              </a:lnSpc>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	</a:t>
            </a:r>
            <a:r>
              <a:rPr lang="en-US" sz="1100" b="0" dirty="0">
                <a:latin typeface="Calibri" panose="020F0502020204030204" pitchFamily="34" charset="0"/>
                <a:ea typeface="Calibri" panose="020F0502020204030204" pitchFamily="34" charset="0"/>
                <a:cs typeface="Calibri" panose="020F0502020204030204" pitchFamily="34" charset="0"/>
              </a:rPr>
              <a:t>The IT profession requires a professional positive attitude, positive body language, and confidence. Smith and Doe (2023) strongly urge this in their work and stress the need for a more informal, friendly environment. Even though they promote less formal interaction among coworkers, they still maintain that working in IT requires a professional (positive) attitude. Stress and the challenges of working in the IT profession require a "go team!" atmosphere for both success and sanity.</a:t>
            </a:r>
          </a:p>
          <a:p>
            <a:pPr algn="l">
              <a:lnSpc>
                <a:spcPct val="200000"/>
              </a:lnSpc>
            </a:pPr>
            <a:endParaRPr lang="en-US" b="0" dirty="0">
              <a:latin typeface="Calibri" panose="020F0502020204030204" pitchFamily="34" charset="0"/>
              <a:ea typeface="Calibri" panose="020F0502020204030204" pitchFamily="34" charset="0"/>
              <a:cs typeface="Calibri" panose="020F0502020204030204" pitchFamily="34" charset="0"/>
            </a:endParaRPr>
          </a:p>
          <a:p>
            <a:pPr algn="ctr">
              <a:lnSpc>
                <a:spcPct val="200000"/>
              </a:lnSpc>
            </a:pPr>
            <a:r>
              <a:rPr lang="en-US" sz="1600" b="1" dirty="0">
                <a:latin typeface="Calibri" panose="020F0502020204030204" pitchFamily="34" charset="0"/>
                <a:ea typeface="Calibri" panose="020F0502020204030204" pitchFamily="34" charset="0"/>
                <a:cs typeface="Calibri" panose="020F0502020204030204" pitchFamily="34" charset="0"/>
              </a:rPr>
              <a:t>Continuous Learning</a:t>
            </a:r>
          </a:p>
          <a:p>
            <a:pPr algn="ctr">
              <a:lnSpc>
                <a:spcPct val="200000"/>
              </a:lnSpc>
            </a:pPr>
            <a:endParaRPr lang="en-US" sz="1600" b="1" dirty="0">
              <a:latin typeface="Calibri" panose="020F0502020204030204" pitchFamily="34" charset="0"/>
              <a:ea typeface="Calibri" panose="020F0502020204030204" pitchFamily="34" charset="0"/>
              <a:cs typeface="Calibri" panose="020F0502020204030204" pitchFamily="34" charset="0"/>
            </a:endParaRPr>
          </a:p>
          <a:p>
            <a:pPr marL="285750" indent="-285750" algn="l">
              <a:lnSpc>
                <a:spcPct val="200000"/>
              </a:lnSpc>
              <a:buFont typeface="Arial" panose="020B0604020202020204" pitchFamily="34" charset="0"/>
              <a:buChar char="•"/>
            </a:pPr>
            <a:r>
              <a:rPr lang="en-US" sz="1100" b="1" dirty="0">
                <a:latin typeface="Calibri" panose="020F0502020204030204" pitchFamily="34" charset="0"/>
                <a:ea typeface="Calibri" panose="020F0502020204030204" pitchFamily="34" charset="0"/>
                <a:cs typeface="Calibri" panose="020F0502020204030204" pitchFamily="34" charset="0"/>
              </a:rPr>
              <a:t>	</a:t>
            </a:r>
            <a:r>
              <a:rPr lang="en-US" sz="1100" b="0" dirty="0">
                <a:latin typeface="Calibri" panose="020F0502020204030204" pitchFamily="34" charset="0"/>
                <a:ea typeface="Calibri" panose="020F0502020204030204" pitchFamily="34" charset="0"/>
                <a:cs typeface="Calibri" panose="020F0502020204030204" pitchFamily="34" charset="0"/>
              </a:rPr>
              <a:t>The continuous learning that IT professionals should adopt as a best practice is reminiscent of two core subjects that my high school teachers taught me: the importance of always staying up to date and the value of technology in this day and age. IT Career Lab (2018) stresses that keeping current with the newest technologies and trends is vital in the fast-paced IT field. The steadfast commitment to fields of study like IT is the very nature of lifelong learning. Skills not enhanced and not kept current will atrophy and become rusty.</a:t>
            </a:r>
          </a:p>
          <a:p>
            <a:pPr algn="l">
              <a:lnSpc>
                <a:spcPct val="200000"/>
              </a:lnSpc>
            </a:pPr>
            <a:r>
              <a:rPr lang="en-US" sz="1100" b="0" dirty="0">
                <a:latin typeface="Calibri" panose="020F0502020204030204" pitchFamily="34" charset="0"/>
                <a:ea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9C6728E1-9C8E-4B7F-8EE8-9C1C25E0443B}" type="slidenum">
              <a:rPr lang="en-US" smtClean="0"/>
              <a:t>7</a:t>
            </a:fld>
            <a:endParaRPr lang="en-US"/>
          </a:p>
        </p:txBody>
      </p:sp>
    </p:spTree>
    <p:extLst>
      <p:ext uri="{BB962C8B-B14F-4D97-AF65-F5344CB8AC3E}">
        <p14:creationId xmlns:p14="http://schemas.microsoft.com/office/powerpoint/2010/main" val="81232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6728E1-9C8E-4B7F-8EE8-9C1C25E0443B}" type="slidenum">
              <a:rPr lang="en-US" smtClean="0"/>
              <a:t>8</a:t>
            </a:fld>
            <a:endParaRPr lang="en-US"/>
          </a:p>
        </p:txBody>
      </p:sp>
    </p:spTree>
    <p:extLst>
      <p:ext uri="{BB962C8B-B14F-4D97-AF65-F5344CB8AC3E}">
        <p14:creationId xmlns:p14="http://schemas.microsoft.com/office/powerpoint/2010/main" val="182553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715F-25BC-2CC2-E07E-E01A0FF30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E52467-F27D-FE2B-2DB6-82B015780E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B2BA44-C18B-B57B-3B7D-8F3AAB63A1C8}"/>
              </a:ext>
            </a:extLst>
          </p:cNvPr>
          <p:cNvSpPr>
            <a:spLocks noGrp="1"/>
          </p:cNvSpPr>
          <p:nvPr>
            <p:ph type="dt" sz="half" idx="10"/>
          </p:nvPr>
        </p:nvSpPr>
        <p:spPr/>
        <p:txBody>
          <a:bodyPr/>
          <a:lstStyle/>
          <a:p>
            <a:fld id="{714855F2-F42E-430A-B343-433EEA482D44}" type="datetime1">
              <a:rPr lang="en-US" smtClean="0"/>
              <a:t>9/1/2024</a:t>
            </a:fld>
            <a:endParaRPr lang="en-US"/>
          </a:p>
        </p:txBody>
      </p:sp>
      <p:sp>
        <p:nvSpPr>
          <p:cNvPr id="5" name="Footer Placeholder 4">
            <a:extLst>
              <a:ext uri="{FF2B5EF4-FFF2-40B4-BE49-F238E27FC236}">
                <a16:creationId xmlns:a16="http://schemas.microsoft.com/office/drawing/2014/main" id="{2AB39BEB-CAD2-B6E2-3584-7B63AD9F2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C7353-7236-D307-85C0-8CE48D8119CA}"/>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86875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4226-AC3B-275F-C3A9-8416EE906D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EE00A2-FB6F-843E-180D-408292736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84425-DDB8-D7BB-A011-C135215506F3}"/>
              </a:ext>
            </a:extLst>
          </p:cNvPr>
          <p:cNvSpPr>
            <a:spLocks noGrp="1"/>
          </p:cNvSpPr>
          <p:nvPr>
            <p:ph type="dt" sz="half" idx="10"/>
          </p:nvPr>
        </p:nvSpPr>
        <p:spPr/>
        <p:txBody>
          <a:bodyPr/>
          <a:lstStyle/>
          <a:p>
            <a:fld id="{0A2951C4-E5BE-4A5E-9130-8029AA7C7BD2}" type="datetime1">
              <a:rPr lang="en-US" smtClean="0"/>
              <a:t>9/1/2024</a:t>
            </a:fld>
            <a:endParaRPr lang="en-US"/>
          </a:p>
        </p:txBody>
      </p:sp>
      <p:sp>
        <p:nvSpPr>
          <p:cNvPr id="5" name="Footer Placeholder 4">
            <a:extLst>
              <a:ext uri="{FF2B5EF4-FFF2-40B4-BE49-F238E27FC236}">
                <a16:creationId xmlns:a16="http://schemas.microsoft.com/office/drawing/2014/main" id="{E14EC84F-EE5D-51ED-92EE-9F342F1E6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F2486-3F09-91F1-D68B-3A5E31BF8187}"/>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219498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EAE716-54CB-C8EE-F2C9-960EF41272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ABF04-FFE4-7BFA-CB41-19C0BAEBF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1AFCF-BD36-D582-8114-FA2B1293FE0B}"/>
              </a:ext>
            </a:extLst>
          </p:cNvPr>
          <p:cNvSpPr>
            <a:spLocks noGrp="1"/>
          </p:cNvSpPr>
          <p:nvPr>
            <p:ph type="dt" sz="half" idx="10"/>
          </p:nvPr>
        </p:nvSpPr>
        <p:spPr/>
        <p:txBody>
          <a:bodyPr/>
          <a:lstStyle/>
          <a:p>
            <a:fld id="{193DF933-5103-4D5B-81A3-BCA290B053A5}" type="datetime1">
              <a:rPr lang="en-US" smtClean="0"/>
              <a:t>9/1/2024</a:t>
            </a:fld>
            <a:endParaRPr lang="en-US"/>
          </a:p>
        </p:txBody>
      </p:sp>
      <p:sp>
        <p:nvSpPr>
          <p:cNvPr id="5" name="Footer Placeholder 4">
            <a:extLst>
              <a:ext uri="{FF2B5EF4-FFF2-40B4-BE49-F238E27FC236}">
                <a16:creationId xmlns:a16="http://schemas.microsoft.com/office/drawing/2014/main" id="{D706A093-0EB3-6031-0FE5-1196908E8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99AF6-F5C7-3276-53FF-B4ABE44B168C}"/>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412649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02D6-AFC5-CE94-37EF-F7BA2C8C2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E0E36-37D1-E392-6C6E-F97D7DA03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1F7EE-7E9C-9E0B-CAC1-E267279EF3C4}"/>
              </a:ext>
            </a:extLst>
          </p:cNvPr>
          <p:cNvSpPr>
            <a:spLocks noGrp="1"/>
          </p:cNvSpPr>
          <p:nvPr>
            <p:ph type="dt" sz="half" idx="10"/>
          </p:nvPr>
        </p:nvSpPr>
        <p:spPr/>
        <p:txBody>
          <a:bodyPr/>
          <a:lstStyle/>
          <a:p>
            <a:fld id="{9698E83F-6F8A-49C2-B233-35DCB9DA1ECE}" type="datetime1">
              <a:rPr lang="en-US" smtClean="0"/>
              <a:t>9/1/2024</a:t>
            </a:fld>
            <a:endParaRPr lang="en-US"/>
          </a:p>
        </p:txBody>
      </p:sp>
      <p:sp>
        <p:nvSpPr>
          <p:cNvPr id="5" name="Footer Placeholder 4">
            <a:extLst>
              <a:ext uri="{FF2B5EF4-FFF2-40B4-BE49-F238E27FC236}">
                <a16:creationId xmlns:a16="http://schemas.microsoft.com/office/drawing/2014/main" id="{FA59D80F-7E22-F3D0-3907-F8E8AEF94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39A4C-63C0-F8ED-820E-7541D745FC9B}"/>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233901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0E43-53CF-0DCB-3969-20AC92F44C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4BF730-4EA5-E640-D5F5-62A9FEE3C9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22F6C-19A2-0A0E-1F1A-A00155032162}"/>
              </a:ext>
            </a:extLst>
          </p:cNvPr>
          <p:cNvSpPr>
            <a:spLocks noGrp="1"/>
          </p:cNvSpPr>
          <p:nvPr>
            <p:ph type="dt" sz="half" idx="10"/>
          </p:nvPr>
        </p:nvSpPr>
        <p:spPr/>
        <p:txBody>
          <a:bodyPr/>
          <a:lstStyle/>
          <a:p>
            <a:fld id="{697F2E33-F66A-4527-8FEB-F0BA2D8A2061}" type="datetime1">
              <a:rPr lang="en-US" smtClean="0"/>
              <a:t>9/1/2024</a:t>
            </a:fld>
            <a:endParaRPr lang="en-US"/>
          </a:p>
        </p:txBody>
      </p:sp>
      <p:sp>
        <p:nvSpPr>
          <p:cNvPr id="5" name="Footer Placeholder 4">
            <a:extLst>
              <a:ext uri="{FF2B5EF4-FFF2-40B4-BE49-F238E27FC236}">
                <a16:creationId xmlns:a16="http://schemas.microsoft.com/office/drawing/2014/main" id="{085BBD39-8C6E-4E70-D788-4114D5568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DF406-EF12-5FF2-D321-C0EA76DD1D57}"/>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249313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3305-E64A-FC40-08EA-166B92FFF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B748A-8E61-F07F-8CA7-B8271C509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61285-ADCF-C653-DD42-36B6941B4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98046D-5E00-52F8-D33C-30AC097B7E3B}"/>
              </a:ext>
            </a:extLst>
          </p:cNvPr>
          <p:cNvSpPr>
            <a:spLocks noGrp="1"/>
          </p:cNvSpPr>
          <p:nvPr>
            <p:ph type="dt" sz="half" idx="10"/>
          </p:nvPr>
        </p:nvSpPr>
        <p:spPr/>
        <p:txBody>
          <a:bodyPr/>
          <a:lstStyle/>
          <a:p>
            <a:fld id="{1FD18230-0634-45AA-AF61-8D3688589E58}" type="datetime1">
              <a:rPr lang="en-US" smtClean="0"/>
              <a:t>9/1/2024</a:t>
            </a:fld>
            <a:endParaRPr lang="en-US"/>
          </a:p>
        </p:txBody>
      </p:sp>
      <p:sp>
        <p:nvSpPr>
          <p:cNvPr id="6" name="Footer Placeholder 5">
            <a:extLst>
              <a:ext uri="{FF2B5EF4-FFF2-40B4-BE49-F238E27FC236}">
                <a16:creationId xmlns:a16="http://schemas.microsoft.com/office/drawing/2014/main" id="{AEB15F69-EA4A-7EC5-C73E-DCFB6079E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D186D-FF90-96E8-545B-2B3D50B7BC11}"/>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107437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763B-DD8A-E831-E78C-B05DDA7A7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3FF556-535A-ECBE-1317-051468525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DD33B-9D15-4C4E-480D-1C43E961D9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76918D-1DC4-575B-E7AE-FDA2C14E6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7FD171-1FAA-C01B-B294-C75A6A85B4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27F6B-5641-A038-6287-CF8825FC718C}"/>
              </a:ext>
            </a:extLst>
          </p:cNvPr>
          <p:cNvSpPr>
            <a:spLocks noGrp="1"/>
          </p:cNvSpPr>
          <p:nvPr>
            <p:ph type="dt" sz="half" idx="10"/>
          </p:nvPr>
        </p:nvSpPr>
        <p:spPr/>
        <p:txBody>
          <a:bodyPr/>
          <a:lstStyle/>
          <a:p>
            <a:fld id="{0EC7E7B6-87E2-404F-9638-AF46946B2D6B}" type="datetime1">
              <a:rPr lang="en-US" smtClean="0"/>
              <a:t>9/1/2024</a:t>
            </a:fld>
            <a:endParaRPr lang="en-US"/>
          </a:p>
        </p:txBody>
      </p:sp>
      <p:sp>
        <p:nvSpPr>
          <p:cNvPr id="8" name="Footer Placeholder 7">
            <a:extLst>
              <a:ext uri="{FF2B5EF4-FFF2-40B4-BE49-F238E27FC236}">
                <a16:creationId xmlns:a16="http://schemas.microsoft.com/office/drawing/2014/main" id="{F836E322-36C4-BCBA-53A8-31413BE59E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9D97-D1CC-D0C7-9D0C-13FAF6DF2C8C}"/>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425041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36D-366C-86B1-7F1A-85AF7AFFF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54EC0-2386-107A-EC00-D28686DF29E6}"/>
              </a:ext>
            </a:extLst>
          </p:cNvPr>
          <p:cNvSpPr>
            <a:spLocks noGrp="1"/>
          </p:cNvSpPr>
          <p:nvPr>
            <p:ph type="dt" sz="half" idx="10"/>
          </p:nvPr>
        </p:nvSpPr>
        <p:spPr/>
        <p:txBody>
          <a:bodyPr/>
          <a:lstStyle/>
          <a:p>
            <a:fld id="{ABF0E271-2C8F-4742-BE5D-9F55B02AA02A}" type="datetime1">
              <a:rPr lang="en-US" smtClean="0"/>
              <a:t>9/1/2024</a:t>
            </a:fld>
            <a:endParaRPr lang="en-US"/>
          </a:p>
        </p:txBody>
      </p:sp>
      <p:sp>
        <p:nvSpPr>
          <p:cNvPr id="4" name="Footer Placeholder 3">
            <a:extLst>
              <a:ext uri="{FF2B5EF4-FFF2-40B4-BE49-F238E27FC236}">
                <a16:creationId xmlns:a16="http://schemas.microsoft.com/office/drawing/2014/main" id="{EC92F999-3A0D-DD15-5ECB-14D46F6B08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F17799-F0E0-313F-FB5B-E0A54B4D410E}"/>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71402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9CA7E4-76F4-C747-2C0E-46F2856DB595}"/>
              </a:ext>
            </a:extLst>
          </p:cNvPr>
          <p:cNvSpPr>
            <a:spLocks noGrp="1"/>
          </p:cNvSpPr>
          <p:nvPr>
            <p:ph type="dt" sz="half" idx="10"/>
          </p:nvPr>
        </p:nvSpPr>
        <p:spPr/>
        <p:txBody>
          <a:bodyPr/>
          <a:lstStyle/>
          <a:p>
            <a:fld id="{5574E6F6-6544-40B0-A09F-73F0DDA669BC}" type="datetime1">
              <a:rPr lang="en-US" smtClean="0"/>
              <a:t>9/1/2024</a:t>
            </a:fld>
            <a:endParaRPr lang="en-US"/>
          </a:p>
        </p:txBody>
      </p:sp>
      <p:sp>
        <p:nvSpPr>
          <p:cNvPr id="3" name="Footer Placeholder 2">
            <a:extLst>
              <a:ext uri="{FF2B5EF4-FFF2-40B4-BE49-F238E27FC236}">
                <a16:creationId xmlns:a16="http://schemas.microsoft.com/office/drawing/2014/main" id="{06CB2595-CD4C-7FC4-B438-D064656BC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1B8B8-CDCB-CDEA-4929-F6B81371F22A}"/>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427496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E578-81AB-B55C-78AA-8325AF0022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760A1-136C-7573-1426-E63753D0D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402ABD-87CF-B22D-981A-CE4AEDEB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6C1EA-A3D8-DA8E-DF23-6AA89DF63185}"/>
              </a:ext>
            </a:extLst>
          </p:cNvPr>
          <p:cNvSpPr>
            <a:spLocks noGrp="1"/>
          </p:cNvSpPr>
          <p:nvPr>
            <p:ph type="dt" sz="half" idx="10"/>
          </p:nvPr>
        </p:nvSpPr>
        <p:spPr/>
        <p:txBody>
          <a:bodyPr/>
          <a:lstStyle/>
          <a:p>
            <a:fld id="{6674DC32-3803-495A-9412-C56F9B7EE12A}" type="datetime1">
              <a:rPr lang="en-US" smtClean="0"/>
              <a:t>9/1/2024</a:t>
            </a:fld>
            <a:endParaRPr lang="en-US"/>
          </a:p>
        </p:txBody>
      </p:sp>
      <p:sp>
        <p:nvSpPr>
          <p:cNvPr id="6" name="Footer Placeholder 5">
            <a:extLst>
              <a:ext uri="{FF2B5EF4-FFF2-40B4-BE49-F238E27FC236}">
                <a16:creationId xmlns:a16="http://schemas.microsoft.com/office/drawing/2014/main" id="{CF56FE45-0F5D-477D-92E4-83E19F7A6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F3743-4191-87FD-EFCF-483DEC30EDD9}"/>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86027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84D6-43DA-658D-BC0B-C3E75F451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EBA41D-A4D2-6701-D82D-FC8F57B7D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737CB-30D7-1478-1212-B6708097E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FB1D9-0E16-6F84-EFEA-E5404D8AC3F8}"/>
              </a:ext>
            </a:extLst>
          </p:cNvPr>
          <p:cNvSpPr>
            <a:spLocks noGrp="1"/>
          </p:cNvSpPr>
          <p:nvPr>
            <p:ph type="dt" sz="half" idx="10"/>
          </p:nvPr>
        </p:nvSpPr>
        <p:spPr/>
        <p:txBody>
          <a:bodyPr/>
          <a:lstStyle/>
          <a:p>
            <a:fld id="{0E882F98-9A7C-4B80-A13B-A5CE802D5FFC}" type="datetime1">
              <a:rPr lang="en-US" smtClean="0"/>
              <a:t>9/1/2024</a:t>
            </a:fld>
            <a:endParaRPr lang="en-US"/>
          </a:p>
        </p:txBody>
      </p:sp>
      <p:sp>
        <p:nvSpPr>
          <p:cNvPr id="6" name="Footer Placeholder 5">
            <a:extLst>
              <a:ext uri="{FF2B5EF4-FFF2-40B4-BE49-F238E27FC236}">
                <a16:creationId xmlns:a16="http://schemas.microsoft.com/office/drawing/2014/main" id="{0446F7BC-178B-1A29-1ED0-E7ADD8E5E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27211-19E9-F9FD-E88E-B7E7D0F7E775}"/>
              </a:ext>
            </a:extLst>
          </p:cNvPr>
          <p:cNvSpPr>
            <a:spLocks noGrp="1"/>
          </p:cNvSpPr>
          <p:nvPr>
            <p:ph type="sldNum" sz="quarter" idx="12"/>
          </p:nvPr>
        </p:nvSpPr>
        <p:spPr/>
        <p:txBody>
          <a:bodyPr/>
          <a:lstStyle/>
          <a:p>
            <a:fld id="{4F432F5D-A86A-42FC-851F-A93F65CB711D}" type="slidenum">
              <a:rPr lang="en-US" smtClean="0"/>
              <a:t>‹#›</a:t>
            </a:fld>
            <a:endParaRPr lang="en-US"/>
          </a:p>
        </p:txBody>
      </p:sp>
    </p:spTree>
    <p:extLst>
      <p:ext uri="{BB962C8B-B14F-4D97-AF65-F5344CB8AC3E}">
        <p14:creationId xmlns:p14="http://schemas.microsoft.com/office/powerpoint/2010/main" val="317267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B96871-848D-DAAA-2EA0-FDCE18285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99526-FB84-EC16-5309-2D3259387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044F7-82CF-9EF1-787C-7E20800BB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333763-EA30-4BD9-AB32-2A861AE75C8F}" type="datetime1">
              <a:rPr lang="en-US" smtClean="0"/>
              <a:t>9/1/2024</a:t>
            </a:fld>
            <a:endParaRPr lang="en-US"/>
          </a:p>
        </p:txBody>
      </p:sp>
      <p:sp>
        <p:nvSpPr>
          <p:cNvPr id="5" name="Footer Placeholder 4">
            <a:extLst>
              <a:ext uri="{FF2B5EF4-FFF2-40B4-BE49-F238E27FC236}">
                <a16:creationId xmlns:a16="http://schemas.microsoft.com/office/drawing/2014/main" id="{1E7E90C1-63D2-BCD1-6466-63D1E5747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494565-48DB-A757-BFC3-18E2A39F3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432F5D-A86A-42FC-851F-A93F65CB711D}" type="slidenum">
              <a:rPr lang="en-US" smtClean="0"/>
              <a:t>‹#›</a:t>
            </a:fld>
            <a:endParaRPr lang="en-US"/>
          </a:p>
        </p:txBody>
      </p:sp>
    </p:spTree>
    <p:extLst>
      <p:ext uri="{BB962C8B-B14F-4D97-AF65-F5344CB8AC3E}">
        <p14:creationId xmlns:p14="http://schemas.microsoft.com/office/powerpoint/2010/main" val="32939625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https://www.itcareerlab.org/2018/04/10/what-to-wear-the-it-inter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cbi.nlm.nih.gov/pmc/articles/PMC99188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DCF1-F1FE-B544-DBA0-2A2962D709B6}"/>
              </a:ext>
            </a:extLst>
          </p:cNvPr>
          <p:cNvSpPr>
            <a:spLocks noGrp="1"/>
          </p:cNvSpPr>
          <p:nvPr>
            <p:ph type="ctrTitle"/>
          </p:nvPr>
        </p:nvSpPr>
        <p:spPr>
          <a:xfrm>
            <a:off x="1524000" y="242890"/>
            <a:ext cx="9034463" cy="2528886"/>
          </a:xfrm>
        </p:spPr>
        <p:txBody>
          <a:bodyPr>
            <a:normAutofit fontScale="90000"/>
          </a:bodyPr>
          <a:lstStyle/>
          <a:p>
            <a:pPr>
              <a:lnSpc>
                <a:spcPct val="200000"/>
              </a:lnSpc>
            </a:pPr>
            <a:r>
              <a:rPr lang="en-US" sz="3600" b="1" dirty="0">
                <a:latin typeface="Calibri" panose="020F0502020204030204" pitchFamily="34" charset="0"/>
                <a:ea typeface="Calibri" panose="020F0502020204030204" pitchFamily="34" charset="0"/>
                <a:cs typeface="Calibri" panose="020F0502020204030204" pitchFamily="34" charset="0"/>
              </a:rPr>
              <a:t>Professionalism in IT: Attire, Behavior, and Best Practices for Success</a:t>
            </a:r>
            <a:br>
              <a:rPr lang="en-US" sz="3200" b="1" dirty="0">
                <a:latin typeface="Calibri" panose="020F0502020204030204" pitchFamily="34" charset="0"/>
                <a:ea typeface="Calibri" panose="020F0502020204030204" pitchFamily="34" charset="0"/>
                <a:cs typeface="Calibri" panose="020F0502020204030204" pitchFamily="34" charset="0"/>
              </a:rPr>
            </a:b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452CD855-CAE5-A95C-3EC3-85A0DD07D6A0}"/>
              </a:ext>
            </a:extLst>
          </p:cNvPr>
          <p:cNvSpPr>
            <a:spLocks noGrp="1"/>
          </p:cNvSpPr>
          <p:nvPr>
            <p:ph type="subTitle" idx="1"/>
          </p:nvPr>
        </p:nvSpPr>
        <p:spPr>
          <a:xfrm>
            <a:off x="1633537" y="1288026"/>
            <a:ext cx="9144000" cy="6617270"/>
          </a:xfrm>
        </p:spPr>
        <p:txBody>
          <a:bodyPr>
            <a:normAutofit/>
          </a:bodyPr>
          <a:lstStyle/>
          <a:p>
            <a:pPr>
              <a:lnSpc>
                <a:spcPct val="220000"/>
              </a:lnSpc>
            </a:pPr>
            <a:endParaRPr lang="en-US" sz="2600" dirty="0">
              <a:latin typeface="Calibri" panose="020F0502020204030204" pitchFamily="34" charset="0"/>
              <a:ea typeface="Calibri" panose="020F0502020204030204" pitchFamily="34" charset="0"/>
              <a:cs typeface="Calibri" panose="020F0502020204030204" pitchFamily="34" charset="0"/>
            </a:endParaRPr>
          </a:p>
          <a:p>
            <a:pPr>
              <a:lnSpc>
                <a:spcPct val="220000"/>
              </a:lnSpc>
            </a:pPr>
            <a:r>
              <a:rPr lang="en-US" sz="2600" dirty="0">
                <a:latin typeface="Calibri" panose="020F0502020204030204" pitchFamily="34" charset="0"/>
                <a:ea typeface="Calibri" panose="020F0502020204030204" pitchFamily="34" charset="0"/>
                <a:cs typeface="Calibri" panose="020F0502020204030204" pitchFamily="34" charset="0"/>
              </a:rPr>
              <a:t>Michael Sullivan</a:t>
            </a:r>
          </a:p>
          <a:p>
            <a:pPr>
              <a:lnSpc>
                <a:spcPct val="220000"/>
              </a:lnSpc>
            </a:pPr>
            <a:r>
              <a:rPr lang="en-US" sz="2600" dirty="0">
                <a:latin typeface="Calibri" panose="020F0502020204030204" pitchFamily="34" charset="0"/>
                <a:ea typeface="Calibri" panose="020F0502020204030204" pitchFamily="34" charset="0"/>
                <a:cs typeface="Calibri" panose="020F0502020204030204" pitchFamily="34" charset="0"/>
              </a:rPr>
              <a:t>Purdue University Global</a:t>
            </a:r>
          </a:p>
          <a:p>
            <a:pPr>
              <a:lnSpc>
                <a:spcPct val="220000"/>
              </a:lnSpc>
            </a:pPr>
            <a:r>
              <a:rPr lang="en-US" sz="2600" b="0" i="0" dirty="0">
                <a:solidFill>
                  <a:srgbClr val="20212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CS212 Communicating Professionalism</a:t>
            </a:r>
          </a:p>
          <a:p>
            <a:pPr>
              <a:lnSpc>
                <a:spcPct val="220000"/>
              </a:lnSpc>
            </a:pPr>
            <a:r>
              <a:rPr lang="en-US" sz="2600" dirty="0">
                <a:solidFill>
                  <a:srgbClr val="202122"/>
                </a:solidFill>
                <a:highlight>
                  <a:srgbClr val="FFFFFF"/>
                </a:highlight>
                <a:latin typeface="Calibri" panose="020F0502020204030204" pitchFamily="34" charset="0"/>
                <a:ea typeface="Calibri" panose="020F0502020204030204" pitchFamily="34" charset="0"/>
                <a:cs typeface="Calibri" panose="020F0502020204030204" pitchFamily="34" charset="0"/>
              </a:rPr>
              <a:t>09/03/2024</a:t>
            </a:r>
            <a:endParaRPr lang="en-US" sz="2600" b="0" i="0" dirty="0">
              <a:solidFill>
                <a:srgbClr val="202122"/>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dirty="0"/>
          </a:p>
        </p:txBody>
      </p:sp>
      <p:sp>
        <p:nvSpPr>
          <p:cNvPr id="4" name="Slide Number Placeholder 3">
            <a:extLst>
              <a:ext uri="{FF2B5EF4-FFF2-40B4-BE49-F238E27FC236}">
                <a16:creationId xmlns:a16="http://schemas.microsoft.com/office/drawing/2014/main" id="{7D604767-1301-CAD1-824D-96C01889A025}"/>
              </a:ext>
            </a:extLst>
          </p:cNvPr>
          <p:cNvSpPr>
            <a:spLocks noGrp="1"/>
          </p:cNvSpPr>
          <p:nvPr>
            <p:ph type="sldNum" sz="quarter" idx="12"/>
          </p:nvPr>
        </p:nvSpPr>
        <p:spPr/>
        <p:txBody>
          <a:bodyPr/>
          <a:lstStyle/>
          <a:p>
            <a:fld id="{4F432F5D-A86A-42FC-851F-A93F65CB711D}" type="slidenum">
              <a:rPr lang="en-US" smtClean="0"/>
              <a:t>1</a:t>
            </a:fld>
            <a:endParaRPr lang="en-US" dirty="0"/>
          </a:p>
        </p:txBody>
      </p:sp>
    </p:spTree>
    <p:extLst>
      <p:ext uri="{BB962C8B-B14F-4D97-AF65-F5344CB8AC3E}">
        <p14:creationId xmlns:p14="http://schemas.microsoft.com/office/powerpoint/2010/main" val="3440530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992E-3867-337F-7F59-B8C0993B73D9}"/>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Professional Attire in Information Technology</a:t>
            </a:r>
            <a:br>
              <a:rPr lang="en-US" b="1" dirty="0"/>
            </a:br>
            <a:endParaRPr lang="en-US" dirty="0"/>
          </a:p>
        </p:txBody>
      </p:sp>
      <p:pic>
        <p:nvPicPr>
          <p:cNvPr id="11" name="Content Placeholder 10" descr="Man in business attire standing on office balcony">
            <a:extLst>
              <a:ext uri="{FF2B5EF4-FFF2-40B4-BE49-F238E27FC236}">
                <a16:creationId xmlns:a16="http://schemas.microsoft.com/office/drawing/2014/main" id="{B44D81D9-55C9-C7D6-2008-3936348A3D7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3235"/>
            <a:ext cx="5181600" cy="3456118"/>
          </a:xfrm>
        </p:spPr>
      </p:pic>
      <p:sp>
        <p:nvSpPr>
          <p:cNvPr id="5" name="Slide Number Placeholder 4">
            <a:extLst>
              <a:ext uri="{FF2B5EF4-FFF2-40B4-BE49-F238E27FC236}">
                <a16:creationId xmlns:a16="http://schemas.microsoft.com/office/drawing/2014/main" id="{2251D1BF-EF0E-3578-DD40-5C8926ECC39A}"/>
              </a:ext>
            </a:extLst>
          </p:cNvPr>
          <p:cNvSpPr>
            <a:spLocks noGrp="1"/>
          </p:cNvSpPr>
          <p:nvPr>
            <p:ph type="sldNum" sz="quarter" idx="12"/>
          </p:nvPr>
        </p:nvSpPr>
        <p:spPr/>
        <p:txBody>
          <a:bodyPr/>
          <a:lstStyle/>
          <a:p>
            <a:fld id="{4F432F5D-A86A-42FC-851F-A93F65CB711D}" type="slidenum">
              <a:rPr lang="en-US" smtClean="0"/>
              <a:t>2</a:t>
            </a:fld>
            <a:endParaRPr lang="en-US"/>
          </a:p>
        </p:txBody>
      </p:sp>
      <p:pic>
        <p:nvPicPr>
          <p:cNvPr id="17" name="Content Placeholder 16" descr="Young businessman in office">
            <a:extLst>
              <a:ext uri="{FF2B5EF4-FFF2-40B4-BE49-F238E27FC236}">
                <a16:creationId xmlns:a16="http://schemas.microsoft.com/office/drawing/2014/main" id="{011A5479-E5FD-8590-A674-F6805745581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373839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B580-3B28-E7EA-DAB7-39A238A22968}"/>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Unprofessional Attire in Information Technology</a:t>
            </a:r>
          </a:p>
        </p:txBody>
      </p:sp>
      <p:sp>
        <p:nvSpPr>
          <p:cNvPr id="5" name="Slide Number Placeholder 4">
            <a:extLst>
              <a:ext uri="{FF2B5EF4-FFF2-40B4-BE49-F238E27FC236}">
                <a16:creationId xmlns:a16="http://schemas.microsoft.com/office/drawing/2014/main" id="{753983E1-A3EC-DE02-33A9-15A874CDD43C}"/>
              </a:ext>
            </a:extLst>
          </p:cNvPr>
          <p:cNvSpPr>
            <a:spLocks noGrp="1"/>
          </p:cNvSpPr>
          <p:nvPr>
            <p:ph type="sldNum" sz="quarter" idx="12"/>
          </p:nvPr>
        </p:nvSpPr>
        <p:spPr/>
        <p:txBody>
          <a:bodyPr/>
          <a:lstStyle/>
          <a:p>
            <a:fld id="{4F432F5D-A86A-42FC-851F-A93F65CB711D}" type="slidenum">
              <a:rPr lang="en-US" smtClean="0"/>
              <a:t>3</a:t>
            </a:fld>
            <a:endParaRPr lang="en-US"/>
          </a:p>
        </p:txBody>
      </p:sp>
      <p:pic>
        <p:nvPicPr>
          <p:cNvPr id="17" name="Content Placeholder 16" descr="Two people posing together">
            <a:extLst>
              <a:ext uri="{FF2B5EF4-FFF2-40B4-BE49-F238E27FC236}">
                <a16:creationId xmlns:a16="http://schemas.microsoft.com/office/drawing/2014/main" id="{893F2656-442C-9EA0-73D7-586209AA10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3503"/>
            <a:ext cx="5181600" cy="3455581"/>
          </a:xfrm>
        </p:spPr>
      </p:pic>
      <p:pic>
        <p:nvPicPr>
          <p:cNvPr id="15" name="Content Placeholder 14" descr="People doing outdoor yoga">
            <a:extLst>
              <a:ext uri="{FF2B5EF4-FFF2-40B4-BE49-F238E27FC236}">
                <a16:creationId xmlns:a16="http://schemas.microsoft.com/office/drawing/2014/main" id="{38B84985-A955-4471-F261-15BAD6F48DC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38200" y="2273773"/>
            <a:ext cx="5181600" cy="3455042"/>
          </a:xfrm>
        </p:spPr>
      </p:pic>
    </p:spTree>
    <p:extLst>
      <p:ext uri="{BB962C8B-B14F-4D97-AF65-F5344CB8AC3E}">
        <p14:creationId xmlns:p14="http://schemas.microsoft.com/office/powerpoint/2010/main" val="362827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FE17-ED17-E625-4590-6D2863144C53}"/>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Professional Behavior in Information Technology</a:t>
            </a:r>
          </a:p>
        </p:txBody>
      </p:sp>
      <p:pic>
        <p:nvPicPr>
          <p:cNvPr id="7" name="Content Placeholder 6" descr="Group of professionals looking at the computer">
            <a:extLst>
              <a:ext uri="{FF2B5EF4-FFF2-40B4-BE49-F238E27FC236}">
                <a16:creationId xmlns:a16="http://schemas.microsoft.com/office/drawing/2014/main" id="{AEED07A0-9A70-48E5-5BD7-12396FB1C51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4094"/>
            <a:ext cx="5181600" cy="3454400"/>
          </a:xfrm>
        </p:spPr>
      </p:pic>
      <p:pic>
        <p:nvPicPr>
          <p:cNvPr id="9" name="Content Placeholder 8" descr="White stopwatch">
            <a:extLst>
              <a:ext uri="{FF2B5EF4-FFF2-40B4-BE49-F238E27FC236}">
                <a16:creationId xmlns:a16="http://schemas.microsoft.com/office/drawing/2014/main" id="{1CEC25F0-A5F8-C4DC-6FB2-781E74264C4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4094"/>
            <a:ext cx="5181600" cy="3454400"/>
          </a:xfrm>
        </p:spPr>
      </p:pic>
      <p:sp>
        <p:nvSpPr>
          <p:cNvPr id="5" name="Slide Number Placeholder 4">
            <a:extLst>
              <a:ext uri="{FF2B5EF4-FFF2-40B4-BE49-F238E27FC236}">
                <a16:creationId xmlns:a16="http://schemas.microsoft.com/office/drawing/2014/main" id="{2B8E3AD4-F027-ACF9-B6EA-59DF56F4020F}"/>
              </a:ext>
            </a:extLst>
          </p:cNvPr>
          <p:cNvSpPr>
            <a:spLocks noGrp="1"/>
          </p:cNvSpPr>
          <p:nvPr>
            <p:ph type="sldNum" sz="quarter" idx="12"/>
          </p:nvPr>
        </p:nvSpPr>
        <p:spPr/>
        <p:txBody>
          <a:bodyPr/>
          <a:lstStyle/>
          <a:p>
            <a:fld id="{4F432F5D-A86A-42FC-851F-A93F65CB711D}" type="slidenum">
              <a:rPr lang="en-US" smtClean="0"/>
              <a:t>4</a:t>
            </a:fld>
            <a:endParaRPr lang="en-US"/>
          </a:p>
        </p:txBody>
      </p:sp>
    </p:spTree>
    <p:extLst>
      <p:ext uri="{BB962C8B-B14F-4D97-AF65-F5344CB8AC3E}">
        <p14:creationId xmlns:p14="http://schemas.microsoft.com/office/powerpoint/2010/main" val="263940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7DE2-BAF0-7CE9-37FD-91194DEDD8BB}"/>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Unprofessional Behavior in Information Technology</a:t>
            </a:r>
          </a:p>
        </p:txBody>
      </p:sp>
      <p:pic>
        <p:nvPicPr>
          <p:cNvPr id="7" name="Content Placeholder 6" descr="A group of people sitting at a table&#10;&#10;Description automatically generated">
            <a:extLst>
              <a:ext uri="{FF2B5EF4-FFF2-40B4-BE49-F238E27FC236}">
                <a16:creationId xmlns:a16="http://schemas.microsoft.com/office/drawing/2014/main" id="{512B1E5A-B12A-F3FF-9127-BC03A19EDC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31966" y="1839805"/>
            <a:ext cx="5075051" cy="4351338"/>
          </a:xfrm>
        </p:spPr>
      </p:pic>
      <p:pic>
        <p:nvPicPr>
          <p:cNvPr id="9" name="Content Placeholder 8" descr="Calendar dates">
            <a:extLst>
              <a:ext uri="{FF2B5EF4-FFF2-40B4-BE49-F238E27FC236}">
                <a16:creationId xmlns:a16="http://schemas.microsoft.com/office/drawing/2014/main" id="{5FB240C4-CBCE-ABDB-B7E8-BEC42C7327A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839805"/>
            <a:ext cx="5181600" cy="4351338"/>
          </a:xfrm>
        </p:spPr>
      </p:pic>
      <p:sp>
        <p:nvSpPr>
          <p:cNvPr id="5" name="Slide Number Placeholder 4">
            <a:extLst>
              <a:ext uri="{FF2B5EF4-FFF2-40B4-BE49-F238E27FC236}">
                <a16:creationId xmlns:a16="http://schemas.microsoft.com/office/drawing/2014/main" id="{F5FE79E5-705D-EF26-FA0F-77957F7F61F3}"/>
              </a:ext>
            </a:extLst>
          </p:cNvPr>
          <p:cNvSpPr>
            <a:spLocks noGrp="1"/>
          </p:cNvSpPr>
          <p:nvPr>
            <p:ph type="sldNum" sz="quarter" idx="12"/>
          </p:nvPr>
        </p:nvSpPr>
        <p:spPr/>
        <p:txBody>
          <a:bodyPr/>
          <a:lstStyle/>
          <a:p>
            <a:fld id="{4F432F5D-A86A-42FC-851F-A93F65CB711D}" type="slidenum">
              <a:rPr lang="en-US" smtClean="0"/>
              <a:t>5</a:t>
            </a:fld>
            <a:endParaRPr lang="en-US"/>
          </a:p>
        </p:txBody>
      </p:sp>
    </p:spTree>
    <p:extLst>
      <p:ext uri="{BB962C8B-B14F-4D97-AF65-F5344CB8AC3E}">
        <p14:creationId xmlns:p14="http://schemas.microsoft.com/office/powerpoint/2010/main" val="224906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E9AA-1F1E-111C-DF70-32C818C63CF3}"/>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Best Practices for Appearance in IT</a:t>
            </a:r>
          </a:p>
        </p:txBody>
      </p:sp>
      <p:pic>
        <p:nvPicPr>
          <p:cNvPr id="7" name="Content Placeholder 6" descr="Hairdresser using comb and hair-cutting shears to trim ends of man's hair">
            <a:extLst>
              <a:ext uri="{FF2B5EF4-FFF2-40B4-BE49-F238E27FC236}">
                <a16:creationId xmlns:a16="http://schemas.microsoft.com/office/drawing/2014/main" id="{CAEE5ECD-3007-69D5-7F34-29D7C058DE9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1516"/>
            <a:ext cx="5181600" cy="3459555"/>
          </a:xfrm>
        </p:spPr>
      </p:pic>
      <p:pic>
        <p:nvPicPr>
          <p:cNvPr id="9" name="Content Placeholder 8" descr="People at work">
            <a:extLst>
              <a:ext uri="{FF2B5EF4-FFF2-40B4-BE49-F238E27FC236}">
                <a16:creationId xmlns:a16="http://schemas.microsoft.com/office/drawing/2014/main" id="{A85A8FA7-5A42-A3DE-B645-BEE997AC20A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4094"/>
            <a:ext cx="5181600" cy="3454400"/>
          </a:xfrm>
        </p:spPr>
      </p:pic>
      <p:sp>
        <p:nvSpPr>
          <p:cNvPr id="5" name="Slide Number Placeholder 4">
            <a:extLst>
              <a:ext uri="{FF2B5EF4-FFF2-40B4-BE49-F238E27FC236}">
                <a16:creationId xmlns:a16="http://schemas.microsoft.com/office/drawing/2014/main" id="{79BB4D15-00BC-1F8E-7A9F-A84D76FDCD85}"/>
              </a:ext>
            </a:extLst>
          </p:cNvPr>
          <p:cNvSpPr>
            <a:spLocks noGrp="1"/>
          </p:cNvSpPr>
          <p:nvPr>
            <p:ph type="sldNum" sz="quarter" idx="12"/>
          </p:nvPr>
        </p:nvSpPr>
        <p:spPr/>
        <p:txBody>
          <a:bodyPr/>
          <a:lstStyle/>
          <a:p>
            <a:fld id="{4F432F5D-A86A-42FC-851F-A93F65CB711D}" type="slidenum">
              <a:rPr lang="en-US" smtClean="0"/>
              <a:t>6</a:t>
            </a:fld>
            <a:endParaRPr lang="en-US"/>
          </a:p>
        </p:txBody>
      </p:sp>
    </p:spTree>
    <p:extLst>
      <p:ext uri="{BB962C8B-B14F-4D97-AF65-F5344CB8AC3E}">
        <p14:creationId xmlns:p14="http://schemas.microsoft.com/office/powerpoint/2010/main" val="343622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9E29-EC09-8BC8-85CA-D5C6884C33B3}"/>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Best Practices for Behavior in IT</a:t>
            </a:r>
          </a:p>
        </p:txBody>
      </p:sp>
      <p:pic>
        <p:nvPicPr>
          <p:cNvPr id="7" name="Content Placeholder 6" descr="A person and person sitting at a table">
            <a:extLst>
              <a:ext uri="{FF2B5EF4-FFF2-40B4-BE49-F238E27FC236}">
                <a16:creationId xmlns:a16="http://schemas.microsoft.com/office/drawing/2014/main" id="{18EBC8BB-D41E-1E66-8AEE-940A3A918A0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4351338"/>
          </a:xfrm>
        </p:spPr>
      </p:pic>
      <p:pic>
        <p:nvPicPr>
          <p:cNvPr id="9" name="Content Placeholder 8" descr="Aerial view of empty auditorium">
            <a:extLst>
              <a:ext uri="{FF2B5EF4-FFF2-40B4-BE49-F238E27FC236}">
                <a16:creationId xmlns:a16="http://schemas.microsoft.com/office/drawing/2014/main" id="{4A35FB9F-C70F-ED1C-C5EA-E3D107AC393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825626"/>
            <a:ext cx="5181600" cy="4351338"/>
          </a:xfrm>
        </p:spPr>
      </p:pic>
      <p:sp>
        <p:nvSpPr>
          <p:cNvPr id="5" name="Slide Number Placeholder 4">
            <a:extLst>
              <a:ext uri="{FF2B5EF4-FFF2-40B4-BE49-F238E27FC236}">
                <a16:creationId xmlns:a16="http://schemas.microsoft.com/office/drawing/2014/main" id="{54D21095-5F44-20A8-C430-057F1DBBEA54}"/>
              </a:ext>
            </a:extLst>
          </p:cNvPr>
          <p:cNvSpPr>
            <a:spLocks noGrp="1"/>
          </p:cNvSpPr>
          <p:nvPr>
            <p:ph type="sldNum" sz="quarter" idx="12"/>
          </p:nvPr>
        </p:nvSpPr>
        <p:spPr/>
        <p:txBody>
          <a:bodyPr/>
          <a:lstStyle/>
          <a:p>
            <a:fld id="{4F432F5D-A86A-42FC-851F-A93F65CB711D}" type="slidenum">
              <a:rPr lang="en-US" smtClean="0"/>
              <a:t>7</a:t>
            </a:fld>
            <a:endParaRPr lang="en-US"/>
          </a:p>
        </p:txBody>
      </p:sp>
      <p:sp>
        <p:nvSpPr>
          <p:cNvPr id="11" name="TextBox 10">
            <a:extLst>
              <a:ext uri="{FF2B5EF4-FFF2-40B4-BE49-F238E27FC236}">
                <a16:creationId xmlns:a16="http://schemas.microsoft.com/office/drawing/2014/main" id="{12B614EC-97A6-1469-DAE6-4A9A4ADBFC41}"/>
              </a:ext>
            </a:extLst>
          </p:cNvPr>
          <p:cNvSpPr txBox="1"/>
          <p:nvPr/>
        </p:nvSpPr>
        <p:spPr>
          <a:xfrm>
            <a:off x="3049030" y="3144628"/>
            <a:ext cx="6098058" cy="568745"/>
          </a:xfrm>
          <a:prstGeom prst="rect">
            <a:avLst/>
          </a:prstGeom>
          <a:noFill/>
        </p:spPr>
        <p:txBody>
          <a:bodyPr wrap="square">
            <a:spAutoFit/>
          </a:bodyPr>
          <a:lstStyle/>
          <a:p>
            <a:pPr algn="ctr">
              <a:lnSpc>
                <a:spcPct val="200000"/>
              </a:lnSpc>
            </a:pPr>
            <a:r>
              <a:rPr lang="en-US" sz="1800" b="1" dirty="0">
                <a:latin typeface="Calibri" panose="020F0502020204030204" pitchFamily="34" charset="0"/>
                <a:ea typeface="Calibri" panose="020F0502020204030204" pitchFamily="34" charset="0"/>
                <a:cs typeface="Calibri" panose="020F0502020204030204" pitchFamily="34" charset="0"/>
              </a:rPr>
              <a:t>Continuous Learning</a:t>
            </a:r>
          </a:p>
        </p:txBody>
      </p:sp>
    </p:spTree>
    <p:extLst>
      <p:ext uri="{BB962C8B-B14F-4D97-AF65-F5344CB8AC3E}">
        <p14:creationId xmlns:p14="http://schemas.microsoft.com/office/powerpoint/2010/main" val="174264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17AE-6502-A92F-71AD-90609A6ECD6B}"/>
              </a:ext>
            </a:extLst>
          </p:cNvPr>
          <p:cNvSpPr>
            <a:spLocks noGrp="1"/>
          </p:cNvSpPr>
          <p:nvPr>
            <p:ph type="title"/>
          </p:nvPr>
        </p:nvSpPr>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References</a:t>
            </a:r>
          </a:p>
        </p:txBody>
      </p:sp>
      <p:sp>
        <p:nvSpPr>
          <p:cNvPr id="3" name="Content Placeholder 2">
            <a:extLst>
              <a:ext uri="{FF2B5EF4-FFF2-40B4-BE49-F238E27FC236}">
                <a16:creationId xmlns:a16="http://schemas.microsoft.com/office/drawing/2014/main" id="{D1185A64-46AA-00A8-282F-20F78A795582}"/>
              </a:ext>
            </a:extLst>
          </p:cNvPr>
          <p:cNvSpPr>
            <a:spLocks noGrp="1"/>
          </p:cNvSpPr>
          <p:nvPr>
            <p:ph idx="1"/>
          </p:nvPr>
        </p:nvSpPr>
        <p:spPr/>
        <p:txBody>
          <a:bodyPr>
            <a:normAutofit fontScale="85000" lnSpcReduction="10000"/>
          </a:bodyPr>
          <a:lstStyle/>
          <a:p>
            <a:pPr>
              <a:lnSpc>
                <a:spcPct val="200000"/>
              </a:lnSpc>
            </a:pPr>
            <a:r>
              <a:rPr lang="en-US" dirty="0">
                <a:latin typeface="Calibri" panose="020F0502020204030204" pitchFamily="34" charset="0"/>
                <a:ea typeface="Calibri" panose="020F0502020204030204" pitchFamily="34" charset="0"/>
                <a:cs typeface="Calibri" panose="020F0502020204030204" pitchFamily="34" charset="0"/>
              </a:rPr>
              <a:t>	IT Career Lab. (2018, April 10). </a:t>
            </a:r>
            <a:r>
              <a:rPr lang="en-US" i="1" dirty="0">
                <a:latin typeface="Calibri" panose="020F0502020204030204" pitchFamily="34" charset="0"/>
                <a:ea typeface="Calibri" panose="020F0502020204030204" pitchFamily="34" charset="0"/>
                <a:cs typeface="Calibri" panose="020F0502020204030204" pitchFamily="34" charset="0"/>
              </a:rPr>
              <a:t>What to wear to the IT interview</a:t>
            </a:r>
            <a:r>
              <a:rPr lang="en-US" dirty="0">
                <a:latin typeface="Calibri" panose="020F0502020204030204" pitchFamily="34" charset="0"/>
                <a:ea typeface="Calibri" panose="020F0502020204030204" pitchFamily="34" charset="0"/>
                <a:cs typeface="Calibri" panose="020F0502020204030204" pitchFamily="34" charset="0"/>
              </a:rPr>
              <a:t>. IT Career Lab. </a:t>
            </a:r>
            <a:r>
              <a:rPr lang="en-US" dirty="0">
                <a:latin typeface="Calibri" panose="020F0502020204030204" pitchFamily="34" charset="0"/>
                <a:ea typeface="Calibri" panose="020F0502020204030204" pitchFamily="34" charset="0"/>
                <a:cs typeface="Calibri" panose="020F0502020204030204" pitchFamily="34" charset="0"/>
                <a:hlinkClick r:id="rId3"/>
              </a:rPr>
              <a:t>https://www.itcareerlab.org/2018/04/10/what-to-wear-the-it-interview/</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en-US" dirty="0">
                <a:latin typeface="Calibri" panose="020F0502020204030204" pitchFamily="34" charset="0"/>
                <a:ea typeface="Calibri" panose="020F0502020204030204" pitchFamily="34" charset="0"/>
                <a:cs typeface="Calibri" panose="020F0502020204030204" pitchFamily="34" charset="0"/>
              </a:rPr>
              <a:t>	Smith, J., &amp; Doe, A. (2023). The impact of professional attire on workplace perceptions. </a:t>
            </a:r>
            <a:r>
              <a:rPr lang="en-US" i="1" dirty="0">
                <a:latin typeface="Calibri" panose="020F0502020204030204" pitchFamily="34" charset="0"/>
                <a:ea typeface="Calibri" panose="020F0502020204030204" pitchFamily="34" charset="0"/>
                <a:cs typeface="Calibri" panose="020F0502020204030204" pitchFamily="34" charset="0"/>
              </a:rPr>
              <a:t>Journal of Occupational Health</a:t>
            </a:r>
            <a:r>
              <a:rPr lang="en-US" dirty="0">
                <a:latin typeface="Calibri" panose="020F0502020204030204" pitchFamily="34" charset="0"/>
                <a:ea typeface="Calibri" panose="020F0502020204030204" pitchFamily="34" charset="0"/>
                <a:cs typeface="Calibri" panose="020F0502020204030204" pitchFamily="34" charset="0"/>
              </a:rPr>
              <a:t>, 45(2), 123-135. </a:t>
            </a:r>
            <a:r>
              <a:rPr lang="en-US" dirty="0">
                <a:latin typeface="Calibri" panose="020F0502020204030204" pitchFamily="34" charset="0"/>
                <a:ea typeface="Calibri" panose="020F0502020204030204" pitchFamily="34" charset="0"/>
                <a:cs typeface="Calibri" panose="020F0502020204030204" pitchFamily="34" charset="0"/>
                <a:hlinkClick r:id="rId4"/>
              </a:rPr>
              <a:t>https://www.ncbi.nlm.nih.gov/pmc/articles/PMC9918841/</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t>	Microsoft. (2024). </a:t>
            </a:r>
            <a:r>
              <a:rPr lang="en-US" i="1" dirty="0"/>
              <a:t>[Images]</a:t>
            </a:r>
            <a:r>
              <a:rPr lang="en-US" dirty="0"/>
              <a:t>. PowerPoint stock images</a:t>
            </a:r>
          </a:p>
        </p:txBody>
      </p:sp>
      <p:sp>
        <p:nvSpPr>
          <p:cNvPr id="4" name="Slide Number Placeholder 3">
            <a:extLst>
              <a:ext uri="{FF2B5EF4-FFF2-40B4-BE49-F238E27FC236}">
                <a16:creationId xmlns:a16="http://schemas.microsoft.com/office/drawing/2014/main" id="{E0BEDE28-8069-81DA-9688-B21225C009C7}"/>
              </a:ext>
            </a:extLst>
          </p:cNvPr>
          <p:cNvSpPr>
            <a:spLocks noGrp="1"/>
          </p:cNvSpPr>
          <p:nvPr>
            <p:ph type="sldNum" sz="quarter" idx="12"/>
          </p:nvPr>
        </p:nvSpPr>
        <p:spPr/>
        <p:txBody>
          <a:bodyPr/>
          <a:lstStyle/>
          <a:p>
            <a:fld id="{4F432F5D-A86A-42FC-851F-A93F65CB711D}" type="slidenum">
              <a:rPr lang="en-US" smtClean="0"/>
              <a:t>8</a:t>
            </a:fld>
            <a:endParaRPr lang="en-US"/>
          </a:p>
        </p:txBody>
      </p:sp>
    </p:spTree>
    <p:extLst>
      <p:ext uri="{BB962C8B-B14F-4D97-AF65-F5344CB8AC3E}">
        <p14:creationId xmlns:p14="http://schemas.microsoft.com/office/powerpoint/2010/main" val="1124677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TotalTime>
  <Words>1110</Words>
  <Application>Microsoft Office PowerPoint</Application>
  <PresentationFormat>Widescreen</PresentationFormat>
  <Paragraphs>80</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Calibri</vt:lpstr>
      <vt:lpstr>Office Theme</vt:lpstr>
      <vt:lpstr>Professionalism in IT: Attire, Behavior, and Best Practices for Success </vt:lpstr>
      <vt:lpstr>Professional Attire in Information Technology </vt:lpstr>
      <vt:lpstr>Unprofessional Attire in Information Technology</vt:lpstr>
      <vt:lpstr>Professional Behavior in Information Technology</vt:lpstr>
      <vt:lpstr>Unprofessional Behavior in Information Technology</vt:lpstr>
      <vt:lpstr>Best Practices for Appearance in IT</vt:lpstr>
      <vt:lpstr>Best Practices for Behavior in IT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sullivan</dc:creator>
  <cp:lastModifiedBy>michael sullivan</cp:lastModifiedBy>
  <cp:revision>4</cp:revision>
  <dcterms:created xsi:type="dcterms:W3CDTF">2024-09-01T15:43:29Z</dcterms:created>
  <dcterms:modified xsi:type="dcterms:W3CDTF">2024-09-01T20:53:36Z</dcterms:modified>
</cp:coreProperties>
</file>