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C5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72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sullivan" userId="be0d27015adb2291" providerId="LiveId" clId="{F79CF4F3-41E4-4982-8B95-D5845FB590CE}"/>
    <pc:docChg chg="undo custSel modSld">
      <pc:chgData name="michael sullivan" userId="be0d27015adb2291" providerId="LiveId" clId="{F79CF4F3-41E4-4982-8B95-D5845FB590CE}" dt="2024-07-08T21:11:38.190" v="3" actId="113"/>
      <pc:docMkLst>
        <pc:docMk/>
      </pc:docMkLst>
      <pc:sldChg chg="modSp mod">
        <pc:chgData name="michael sullivan" userId="be0d27015adb2291" providerId="LiveId" clId="{F79CF4F3-41E4-4982-8B95-D5845FB590CE}" dt="2024-07-08T21:11:38.190" v="3" actId="113"/>
        <pc:sldMkLst>
          <pc:docMk/>
          <pc:sldMk cId="4053742360" sldId="264"/>
        </pc:sldMkLst>
        <pc:spChg chg="mod">
          <ac:chgData name="michael sullivan" userId="be0d27015adb2291" providerId="LiveId" clId="{F79CF4F3-41E4-4982-8B95-D5845FB590CE}" dt="2024-07-08T21:11:38.190" v="3" actId="113"/>
          <ac:spMkLst>
            <pc:docMk/>
            <pc:sldMk cId="4053742360" sldId="264"/>
            <ac:spMk id="21" creationId="{8BA46E1B-A058-1A7C-AA58-E1AAC19F1516}"/>
          </ac:spMkLst>
        </pc:spChg>
      </pc:sldChg>
      <pc:sldChg chg="modSp mod">
        <pc:chgData name="michael sullivan" userId="be0d27015adb2291" providerId="LiveId" clId="{F79CF4F3-41E4-4982-8B95-D5845FB590CE}" dt="2024-07-08T21:11:10.030" v="1" actId="1076"/>
        <pc:sldMkLst>
          <pc:docMk/>
          <pc:sldMk cId="2158756239" sldId="266"/>
        </pc:sldMkLst>
        <pc:spChg chg="mod">
          <ac:chgData name="michael sullivan" userId="be0d27015adb2291" providerId="LiveId" clId="{F79CF4F3-41E4-4982-8B95-D5845FB590CE}" dt="2024-07-08T21:11:10.030" v="1" actId="1076"/>
          <ac:spMkLst>
            <pc:docMk/>
            <pc:sldMk cId="2158756239" sldId="266"/>
            <ac:spMk id="3" creationId="{55E9B909-EDA7-E01F-12B2-D1B458FCD77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60FA97-1B7E-4CAE-9D38-0E5510A7E81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9B02E01-BC4F-48F3-80F5-C0D4DDA3A1E4}">
      <dgm:prSet custT="1"/>
      <dgm:spPr/>
      <dgm:t>
        <a:bodyPr/>
        <a:lstStyle/>
        <a:p>
          <a:pPr algn="l"/>
          <a:r>
            <a:rPr lang="en-US" sz="2000" b="1" dirty="0">
              <a:solidFill>
                <a:schemeClr val="tx2">
                  <a:lumMod val="75000"/>
                  <a:lumOff val="25000"/>
                </a:schemeClr>
              </a:solidFill>
              <a:latin typeface="Times New Roman" panose="02020603050405020304" pitchFamily="18" charset="0"/>
              <a:cs typeface="Times New Roman" panose="02020603050405020304" pitchFamily="18" charset="0"/>
            </a:rPr>
            <a:t>Overview: </a:t>
          </a:r>
          <a:r>
            <a:rPr lang="en-US" sz="2000" dirty="0">
              <a:solidFill>
                <a:schemeClr val="tx2">
                  <a:lumMod val="75000"/>
                  <a:lumOff val="25000"/>
                </a:schemeClr>
              </a:solidFill>
              <a:latin typeface="Times New Roman" panose="02020603050405020304" pitchFamily="18" charset="0"/>
              <a:cs typeface="Times New Roman" panose="02020603050405020304" pitchFamily="18" charset="0"/>
            </a:rPr>
            <a:t>Software development has seen remarkable technological advancements since its early days with the appearance of cumbersome computing machines.</a:t>
          </a:r>
        </a:p>
      </dgm:t>
    </dgm:pt>
    <dgm:pt modelId="{5FADB23D-D3D3-4CEE-86D1-690FED940917}" type="parTrans" cxnId="{946CF78B-4CBF-494B-A57F-9C4B68C85396}">
      <dgm:prSet/>
      <dgm:spPr/>
      <dgm:t>
        <a:bodyPr/>
        <a:lstStyle/>
        <a:p>
          <a:endParaRPr lang="en-US"/>
        </a:p>
      </dgm:t>
    </dgm:pt>
    <dgm:pt modelId="{4082E1E0-4720-4CC2-AE64-61DA7D33561F}" type="sibTrans" cxnId="{946CF78B-4CBF-494B-A57F-9C4B68C85396}">
      <dgm:prSet/>
      <dgm:spPr/>
      <dgm:t>
        <a:bodyPr/>
        <a:lstStyle/>
        <a:p>
          <a:endParaRPr lang="en-US"/>
        </a:p>
      </dgm:t>
    </dgm:pt>
    <dgm:pt modelId="{8840A02A-B15B-4272-927A-2F0BF55D92BE}">
      <dgm:prSet custT="1"/>
      <dgm:spPr/>
      <dgm:t>
        <a:bodyPr/>
        <a:lstStyle/>
        <a:p>
          <a:r>
            <a:rPr lang="en-US" sz="2000" b="1" dirty="0">
              <a:solidFill>
                <a:schemeClr val="tx2">
                  <a:lumMod val="75000"/>
                  <a:lumOff val="25000"/>
                </a:schemeClr>
              </a:solidFill>
              <a:latin typeface="Times New Roman" panose="02020603050405020304" pitchFamily="18" charset="0"/>
              <a:cs typeface="Times New Roman" panose="02020603050405020304" pitchFamily="18" charset="0"/>
            </a:rPr>
            <a:t>Prominent Figures</a:t>
          </a:r>
          <a:r>
            <a:rPr lang="en-US" sz="2000" dirty="0">
              <a:solidFill>
                <a:schemeClr val="tx2">
                  <a:lumMod val="75000"/>
                  <a:lumOff val="25000"/>
                </a:schemeClr>
              </a:solidFill>
              <a:latin typeface="Times New Roman" panose="02020603050405020304" pitchFamily="18" charset="0"/>
              <a:cs typeface="Times New Roman" panose="02020603050405020304" pitchFamily="18" charset="0"/>
            </a:rPr>
            <a:t>: Key figures in computing history, for instance, Ada Lovelace, Alan Turing, and John von Neumann, are chiefly responsible for these remarkable developments and, in certain ways, can be considered the pioneers of our age.</a:t>
          </a:r>
        </a:p>
      </dgm:t>
    </dgm:pt>
    <dgm:pt modelId="{DF4AB3AF-C9DC-4387-BB0B-F9649EC8C4C7}" type="parTrans" cxnId="{0A755DFD-DEAE-48A5-91C4-316E6D35A01D}">
      <dgm:prSet/>
      <dgm:spPr/>
      <dgm:t>
        <a:bodyPr/>
        <a:lstStyle/>
        <a:p>
          <a:endParaRPr lang="en-US"/>
        </a:p>
      </dgm:t>
    </dgm:pt>
    <dgm:pt modelId="{78EEF15A-C9B4-4D6B-AAAE-6A6BCE2EC520}" type="sibTrans" cxnId="{0A755DFD-DEAE-48A5-91C4-316E6D35A01D}">
      <dgm:prSet/>
      <dgm:spPr/>
      <dgm:t>
        <a:bodyPr/>
        <a:lstStyle/>
        <a:p>
          <a:endParaRPr lang="en-US"/>
        </a:p>
      </dgm:t>
    </dgm:pt>
    <dgm:pt modelId="{1EFCAE2D-EA84-48DE-A3BA-3194A38CCDE5}">
      <dgm:prSet custT="1"/>
      <dgm:spPr/>
      <dgm:t>
        <a:bodyPr/>
        <a:lstStyle/>
        <a:p>
          <a:r>
            <a:rPr lang="en-US" sz="2000" b="1" dirty="0">
              <a:solidFill>
                <a:schemeClr val="tx2">
                  <a:lumMod val="75000"/>
                  <a:lumOff val="25000"/>
                </a:schemeClr>
              </a:solidFill>
              <a:latin typeface="Times New Roman" panose="02020603050405020304" pitchFamily="18" charset="0"/>
              <a:cs typeface="Times New Roman" panose="02020603050405020304" pitchFamily="18" charset="0"/>
            </a:rPr>
            <a:t>Significance</a:t>
          </a:r>
          <a:r>
            <a:rPr lang="en-US" sz="2000" dirty="0">
              <a:solidFill>
                <a:schemeClr val="tx2">
                  <a:lumMod val="75000"/>
                  <a:lumOff val="25000"/>
                </a:schemeClr>
              </a:solidFill>
              <a:latin typeface="Times New Roman" panose="02020603050405020304" pitchFamily="18" charset="0"/>
              <a:cs typeface="Times New Roman" panose="02020603050405020304" pitchFamily="18" charset="0"/>
            </a:rPr>
            <a:t>: Software development has come a long way since then, and these three historical figures set the foundation for programming as we know it today.</a:t>
          </a:r>
        </a:p>
      </dgm:t>
    </dgm:pt>
    <dgm:pt modelId="{22509CE2-2ED2-4890-AC08-8A3CEC9C66DA}" type="parTrans" cxnId="{63DA5219-6E97-41D1-8512-FBF62F726062}">
      <dgm:prSet/>
      <dgm:spPr/>
      <dgm:t>
        <a:bodyPr/>
        <a:lstStyle/>
        <a:p>
          <a:endParaRPr lang="en-US"/>
        </a:p>
      </dgm:t>
    </dgm:pt>
    <dgm:pt modelId="{1844B88D-4E57-424D-AD50-AF790A3FC795}" type="sibTrans" cxnId="{63DA5219-6E97-41D1-8512-FBF62F726062}">
      <dgm:prSet/>
      <dgm:spPr/>
      <dgm:t>
        <a:bodyPr/>
        <a:lstStyle/>
        <a:p>
          <a:endParaRPr lang="en-US"/>
        </a:p>
      </dgm:t>
    </dgm:pt>
    <dgm:pt modelId="{C4455168-D6AC-4470-AE70-1AA82B27EB33}" type="pres">
      <dgm:prSet presAssocID="{C460FA97-1B7E-4CAE-9D38-0E5510A7E813}" presName="vert0" presStyleCnt="0">
        <dgm:presLayoutVars>
          <dgm:dir/>
          <dgm:animOne val="branch"/>
          <dgm:animLvl val="lvl"/>
        </dgm:presLayoutVars>
      </dgm:prSet>
      <dgm:spPr/>
    </dgm:pt>
    <dgm:pt modelId="{C4282DEE-C33B-41AC-B52F-BBFF654FF1A9}" type="pres">
      <dgm:prSet presAssocID="{69B02E01-BC4F-48F3-80F5-C0D4DDA3A1E4}" presName="thickLine" presStyleLbl="alignNode1" presStyleIdx="0" presStyleCnt="3"/>
      <dgm:spPr/>
    </dgm:pt>
    <dgm:pt modelId="{2A475E9C-0D10-44E8-A8E4-D54EC24EE57B}" type="pres">
      <dgm:prSet presAssocID="{69B02E01-BC4F-48F3-80F5-C0D4DDA3A1E4}" presName="horz1" presStyleCnt="0"/>
      <dgm:spPr/>
    </dgm:pt>
    <dgm:pt modelId="{2474AE52-FFD5-485D-989B-D4DD9B11672F}" type="pres">
      <dgm:prSet presAssocID="{69B02E01-BC4F-48F3-80F5-C0D4DDA3A1E4}" presName="tx1" presStyleLbl="revTx" presStyleIdx="0" presStyleCnt="3"/>
      <dgm:spPr/>
    </dgm:pt>
    <dgm:pt modelId="{679462C0-1036-4F6A-A2DE-EE3D03DC6E65}" type="pres">
      <dgm:prSet presAssocID="{69B02E01-BC4F-48F3-80F5-C0D4DDA3A1E4}" presName="vert1" presStyleCnt="0"/>
      <dgm:spPr/>
    </dgm:pt>
    <dgm:pt modelId="{463EA366-F0CB-4DB9-B3B8-89CD13A2A722}" type="pres">
      <dgm:prSet presAssocID="{8840A02A-B15B-4272-927A-2F0BF55D92BE}" presName="thickLine" presStyleLbl="alignNode1" presStyleIdx="1" presStyleCnt="3"/>
      <dgm:spPr/>
    </dgm:pt>
    <dgm:pt modelId="{52CBF9AF-1876-4121-8D4F-621A9F08C263}" type="pres">
      <dgm:prSet presAssocID="{8840A02A-B15B-4272-927A-2F0BF55D92BE}" presName="horz1" presStyleCnt="0"/>
      <dgm:spPr/>
    </dgm:pt>
    <dgm:pt modelId="{57ABD240-374F-4CDC-BAB6-2119347EBD47}" type="pres">
      <dgm:prSet presAssocID="{8840A02A-B15B-4272-927A-2F0BF55D92BE}" presName="tx1" presStyleLbl="revTx" presStyleIdx="1" presStyleCnt="3"/>
      <dgm:spPr/>
    </dgm:pt>
    <dgm:pt modelId="{462A9424-B94C-4FCE-A4CA-F4CCFB1D5B43}" type="pres">
      <dgm:prSet presAssocID="{8840A02A-B15B-4272-927A-2F0BF55D92BE}" presName="vert1" presStyleCnt="0"/>
      <dgm:spPr/>
    </dgm:pt>
    <dgm:pt modelId="{2893A667-49D0-4B49-8475-FF98377FB718}" type="pres">
      <dgm:prSet presAssocID="{1EFCAE2D-EA84-48DE-A3BA-3194A38CCDE5}" presName="thickLine" presStyleLbl="alignNode1" presStyleIdx="2" presStyleCnt="3"/>
      <dgm:spPr/>
    </dgm:pt>
    <dgm:pt modelId="{348CAF4D-1FB8-4A35-9275-FA71F1FBC3BC}" type="pres">
      <dgm:prSet presAssocID="{1EFCAE2D-EA84-48DE-A3BA-3194A38CCDE5}" presName="horz1" presStyleCnt="0"/>
      <dgm:spPr/>
    </dgm:pt>
    <dgm:pt modelId="{CED71B4E-DFCB-4C95-88D5-ACE735C441FD}" type="pres">
      <dgm:prSet presAssocID="{1EFCAE2D-EA84-48DE-A3BA-3194A38CCDE5}" presName="tx1" presStyleLbl="revTx" presStyleIdx="2" presStyleCnt="3"/>
      <dgm:spPr/>
    </dgm:pt>
    <dgm:pt modelId="{8D9505B7-6BDF-4920-B7C1-9864460A4F20}" type="pres">
      <dgm:prSet presAssocID="{1EFCAE2D-EA84-48DE-A3BA-3194A38CCDE5}" presName="vert1" presStyleCnt="0"/>
      <dgm:spPr/>
    </dgm:pt>
  </dgm:ptLst>
  <dgm:cxnLst>
    <dgm:cxn modelId="{63DA5219-6E97-41D1-8512-FBF62F726062}" srcId="{C460FA97-1B7E-4CAE-9D38-0E5510A7E813}" destId="{1EFCAE2D-EA84-48DE-A3BA-3194A38CCDE5}" srcOrd="2" destOrd="0" parTransId="{22509CE2-2ED2-4890-AC08-8A3CEC9C66DA}" sibTransId="{1844B88D-4E57-424D-AD50-AF790A3FC795}"/>
    <dgm:cxn modelId="{4EE3B134-1AE0-41FA-89FC-D780B42F8274}" type="presOf" srcId="{69B02E01-BC4F-48F3-80F5-C0D4DDA3A1E4}" destId="{2474AE52-FFD5-485D-989B-D4DD9B11672F}" srcOrd="0" destOrd="0" presId="urn:microsoft.com/office/officeart/2008/layout/LinedList"/>
    <dgm:cxn modelId="{E18B1C3C-B46D-419E-A6DA-9A8E411CB7B6}" type="presOf" srcId="{8840A02A-B15B-4272-927A-2F0BF55D92BE}" destId="{57ABD240-374F-4CDC-BAB6-2119347EBD47}" srcOrd="0" destOrd="0" presId="urn:microsoft.com/office/officeart/2008/layout/LinedList"/>
    <dgm:cxn modelId="{99735C3E-6108-41F5-98D5-05C640D725B7}" type="presOf" srcId="{C460FA97-1B7E-4CAE-9D38-0E5510A7E813}" destId="{C4455168-D6AC-4470-AE70-1AA82B27EB33}" srcOrd="0" destOrd="0" presId="urn:microsoft.com/office/officeart/2008/layout/LinedList"/>
    <dgm:cxn modelId="{E5ADC379-B804-4E12-BF91-EA202CDDDF65}" type="presOf" srcId="{1EFCAE2D-EA84-48DE-A3BA-3194A38CCDE5}" destId="{CED71B4E-DFCB-4C95-88D5-ACE735C441FD}" srcOrd="0" destOrd="0" presId="urn:microsoft.com/office/officeart/2008/layout/LinedList"/>
    <dgm:cxn modelId="{946CF78B-4CBF-494B-A57F-9C4B68C85396}" srcId="{C460FA97-1B7E-4CAE-9D38-0E5510A7E813}" destId="{69B02E01-BC4F-48F3-80F5-C0D4DDA3A1E4}" srcOrd="0" destOrd="0" parTransId="{5FADB23D-D3D3-4CEE-86D1-690FED940917}" sibTransId="{4082E1E0-4720-4CC2-AE64-61DA7D33561F}"/>
    <dgm:cxn modelId="{0A755DFD-DEAE-48A5-91C4-316E6D35A01D}" srcId="{C460FA97-1B7E-4CAE-9D38-0E5510A7E813}" destId="{8840A02A-B15B-4272-927A-2F0BF55D92BE}" srcOrd="1" destOrd="0" parTransId="{DF4AB3AF-C9DC-4387-BB0B-F9649EC8C4C7}" sibTransId="{78EEF15A-C9B4-4D6B-AAAE-6A6BCE2EC520}"/>
    <dgm:cxn modelId="{8FEF6EBC-0257-498A-8A07-5AF7908C00D6}" type="presParOf" srcId="{C4455168-D6AC-4470-AE70-1AA82B27EB33}" destId="{C4282DEE-C33B-41AC-B52F-BBFF654FF1A9}" srcOrd="0" destOrd="0" presId="urn:microsoft.com/office/officeart/2008/layout/LinedList"/>
    <dgm:cxn modelId="{5056B509-3E9E-4548-934A-5BC6D32516F3}" type="presParOf" srcId="{C4455168-D6AC-4470-AE70-1AA82B27EB33}" destId="{2A475E9C-0D10-44E8-A8E4-D54EC24EE57B}" srcOrd="1" destOrd="0" presId="urn:microsoft.com/office/officeart/2008/layout/LinedList"/>
    <dgm:cxn modelId="{4F90260A-9AC6-4E7C-9A33-A660B376EDB3}" type="presParOf" srcId="{2A475E9C-0D10-44E8-A8E4-D54EC24EE57B}" destId="{2474AE52-FFD5-485D-989B-D4DD9B11672F}" srcOrd="0" destOrd="0" presId="urn:microsoft.com/office/officeart/2008/layout/LinedList"/>
    <dgm:cxn modelId="{C6EF2239-2B72-4C9F-AF03-593AEB057D05}" type="presParOf" srcId="{2A475E9C-0D10-44E8-A8E4-D54EC24EE57B}" destId="{679462C0-1036-4F6A-A2DE-EE3D03DC6E65}" srcOrd="1" destOrd="0" presId="urn:microsoft.com/office/officeart/2008/layout/LinedList"/>
    <dgm:cxn modelId="{F5619DBF-F307-44E2-9CFB-64EB0A4D0698}" type="presParOf" srcId="{C4455168-D6AC-4470-AE70-1AA82B27EB33}" destId="{463EA366-F0CB-4DB9-B3B8-89CD13A2A722}" srcOrd="2" destOrd="0" presId="urn:microsoft.com/office/officeart/2008/layout/LinedList"/>
    <dgm:cxn modelId="{04020003-19E7-4289-8F6E-BA91F69822EB}" type="presParOf" srcId="{C4455168-D6AC-4470-AE70-1AA82B27EB33}" destId="{52CBF9AF-1876-4121-8D4F-621A9F08C263}" srcOrd="3" destOrd="0" presId="urn:microsoft.com/office/officeart/2008/layout/LinedList"/>
    <dgm:cxn modelId="{2C68765C-15AF-425D-BC97-01CBC12ED6A8}" type="presParOf" srcId="{52CBF9AF-1876-4121-8D4F-621A9F08C263}" destId="{57ABD240-374F-4CDC-BAB6-2119347EBD47}" srcOrd="0" destOrd="0" presId="urn:microsoft.com/office/officeart/2008/layout/LinedList"/>
    <dgm:cxn modelId="{ED076AE4-0B44-4531-9DA3-1842DE39B6EF}" type="presParOf" srcId="{52CBF9AF-1876-4121-8D4F-621A9F08C263}" destId="{462A9424-B94C-4FCE-A4CA-F4CCFB1D5B43}" srcOrd="1" destOrd="0" presId="urn:microsoft.com/office/officeart/2008/layout/LinedList"/>
    <dgm:cxn modelId="{4A701D83-EA2E-4422-BAE3-BBC5E4902A9A}" type="presParOf" srcId="{C4455168-D6AC-4470-AE70-1AA82B27EB33}" destId="{2893A667-49D0-4B49-8475-FF98377FB718}" srcOrd="4" destOrd="0" presId="urn:microsoft.com/office/officeart/2008/layout/LinedList"/>
    <dgm:cxn modelId="{BED97F1C-152F-4FD3-8D81-C54F1F5B47E4}" type="presParOf" srcId="{C4455168-D6AC-4470-AE70-1AA82B27EB33}" destId="{348CAF4D-1FB8-4A35-9275-FA71F1FBC3BC}" srcOrd="5" destOrd="0" presId="urn:microsoft.com/office/officeart/2008/layout/LinedList"/>
    <dgm:cxn modelId="{27EFA9D7-A79C-4EAC-81FA-CCDAAC484A7C}" type="presParOf" srcId="{348CAF4D-1FB8-4A35-9275-FA71F1FBC3BC}" destId="{CED71B4E-DFCB-4C95-88D5-ACE735C441FD}" srcOrd="0" destOrd="0" presId="urn:microsoft.com/office/officeart/2008/layout/LinedList"/>
    <dgm:cxn modelId="{9814B518-1F14-42B4-8340-90E91081ACB1}" type="presParOf" srcId="{348CAF4D-1FB8-4A35-9275-FA71F1FBC3BC}" destId="{8D9505B7-6BDF-4920-B7C1-9864460A4F20}"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282DEE-C33B-41AC-B52F-BBFF654FF1A9}">
      <dsp:nvSpPr>
        <dsp:cNvPr id="0" name=""/>
        <dsp:cNvSpPr/>
      </dsp:nvSpPr>
      <dsp:spPr>
        <a:xfrm>
          <a:off x="0" y="151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74AE52-FFD5-485D-989B-D4DD9B11672F}">
      <dsp:nvSpPr>
        <dsp:cNvPr id="0" name=""/>
        <dsp:cNvSpPr/>
      </dsp:nvSpPr>
      <dsp:spPr>
        <a:xfrm>
          <a:off x="0" y="1519"/>
          <a:ext cx="10515600" cy="1036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2">
                  <a:lumMod val="75000"/>
                  <a:lumOff val="25000"/>
                </a:schemeClr>
              </a:solidFill>
              <a:latin typeface="Times New Roman" panose="02020603050405020304" pitchFamily="18" charset="0"/>
              <a:cs typeface="Times New Roman" panose="02020603050405020304" pitchFamily="18" charset="0"/>
            </a:rPr>
            <a:t>Overview: </a:t>
          </a:r>
          <a:r>
            <a:rPr lang="en-US" sz="2000" kern="1200" dirty="0">
              <a:solidFill>
                <a:schemeClr val="tx2">
                  <a:lumMod val="75000"/>
                  <a:lumOff val="25000"/>
                </a:schemeClr>
              </a:solidFill>
              <a:latin typeface="Times New Roman" panose="02020603050405020304" pitchFamily="18" charset="0"/>
              <a:cs typeface="Times New Roman" panose="02020603050405020304" pitchFamily="18" charset="0"/>
            </a:rPr>
            <a:t>Software development has seen remarkable technological advancements since its early days with the appearance of cumbersome computing machines.</a:t>
          </a:r>
        </a:p>
      </dsp:txBody>
      <dsp:txXfrm>
        <a:off x="0" y="1519"/>
        <a:ext cx="10515600" cy="1036212"/>
      </dsp:txXfrm>
    </dsp:sp>
    <dsp:sp modelId="{463EA366-F0CB-4DB9-B3B8-89CD13A2A722}">
      <dsp:nvSpPr>
        <dsp:cNvPr id="0" name=""/>
        <dsp:cNvSpPr/>
      </dsp:nvSpPr>
      <dsp:spPr>
        <a:xfrm>
          <a:off x="0" y="1037732"/>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ABD240-374F-4CDC-BAB6-2119347EBD47}">
      <dsp:nvSpPr>
        <dsp:cNvPr id="0" name=""/>
        <dsp:cNvSpPr/>
      </dsp:nvSpPr>
      <dsp:spPr>
        <a:xfrm>
          <a:off x="0" y="1037732"/>
          <a:ext cx="10515600" cy="1036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2">
                  <a:lumMod val="75000"/>
                  <a:lumOff val="25000"/>
                </a:schemeClr>
              </a:solidFill>
              <a:latin typeface="Times New Roman" panose="02020603050405020304" pitchFamily="18" charset="0"/>
              <a:cs typeface="Times New Roman" panose="02020603050405020304" pitchFamily="18" charset="0"/>
            </a:rPr>
            <a:t>Prominent Figures</a:t>
          </a:r>
          <a:r>
            <a:rPr lang="en-US" sz="2000" kern="1200" dirty="0">
              <a:solidFill>
                <a:schemeClr val="tx2">
                  <a:lumMod val="75000"/>
                  <a:lumOff val="25000"/>
                </a:schemeClr>
              </a:solidFill>
              <a:latin typeface="Times New Roman" panose="02020603050405020304" pitchFamily="18" charset="0"/>
              <a:cs typeface="Times New Roman" panose="02020603050405020304" pitchFamily="18" charset="0"/>
            </a:rPr>
            <a:t>: Key figures in computing history, for instance, Ada Lovelace, Alan Turing, and John von Neumann, are chiefly responsible for these remarkable developments and, in certain ways, can be considered the pioneers of our age.</a:t>
          </a:r>
        </a:p>
      </dsp:txBody>
      <dsp:txXfrm>
        <a:off x="0" y="1037732"/>
        <a:ext cx="10515600" cy="1036212"/>
      </dsp:txXfrm>
    </dsp:sp>
    <dsp:sp modelId="{2893A667-49D0-4B49-8475-FF98377FB718}">
      <dsp:nvSpPr>
        <dsp:cNvPr id="0" name=""/>
        <dsp:cNvSpPr/>
      </dsp:nvSpPr>
      <dsp:spPr>
        <a:xfrm>
          <a:off x="0" y="207394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D71B4E-DFCB-4C95-88D5-ACE735C441FD}">
      <dsp:nvSpPr>
        <dsp:cNvPr id="0" name=""/>
        <dsp:cNvSpPr/>
      </dsp:nvSpPr>
      <dsp:spPr>
        <a:xfrm>
          <a:off x="0" y="2073944"/>
          <a:ext cx="10515600" cy="1036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2">
                  <a:lumMod val="75000"/>
                  <a:lumOff val="25000"/>
                </a:schemeClr>
              </a:solidFill>
              <a:latin typeface="Times New Roman" panose="02020603050405020304" pitchFamily="18" charset="0"/>
              <a:cs typeface="Times New Roman" panose="02020603050405020304" pitchFamily="18" charset="0"/>
            </a:rPr>
            <a:t>Significance</a:t>
          </a:r>
          <a:r>
            <a:rPr lang="en-US" sz="2000" kern="1200" dirty="0">
              <a:solidFill>
                <a:schemeClr val="tx2">
                  <a:lumMod val="75000"/>
                  <a:lumOff val="25000"/>
                </a:schemeClr>
              </a:solidFill>
              <a:latin typeface="Times New Roman" panose="02020603050405020304" pitchFamily="18" charset="0"/>
              <a:cs typeface="Times New Roman" panose="02020603050405020304" pitchFamily="18" charset="0"/>
            </a:rPr>
            <a:t>: Software development has come a long way since then, and these three historical figures set the foundation for programming as we know it today.</a:t>
          </a:r>
        </a:p>
      </dsp:txBody>
      <dsp:txXfrm>
        <a:off x="0" y="2073944"/>
        <a:ext cx="10515600" cy="103621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D7E073-2EDE-47CF-95CD-D0A5252831AF}" type="datetimeFigureOut">
              <a:rPr lang="en-US" smtClean="0"/>
              <a:t>7/8/2024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85063-329B-4857-8083-6C6B2E3AE84E}" type="slidenum">
              <a:rPr lang="en-US" smtClean="0"/>
              <a:t>‹#›</a:t>
            </a:fld>
            <a:endParaRPr lang="en-US"/>
          </a:p>
        </p:txBody>
      </p:sp>
    </p:spTree>
    <p:extLst>
      <p:ext uri="{BB962C8B-B14F-4D97-AF65-F5344CB8AC3E}">
        <p14:creationId xmlns:p14="http://schemas.microsoft.com/office/powerpoint/2010/main" val="3785937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85063-329B-4857-8083-6C6B2E3AE84E}" type="slidenum">
              <a:rPr lang="en-US" smtClean="0"/>
              <a:t>2</a:t>
            </a:fld>
            <a:endParaRPr lang="en-US"/>
          </a:p>
        </p:txBody>
      </p:sp>
    </p:spTree>
    <p:extLst>
      <p:ext uri="{BB962C8B-B14F-4D97-AF65-F5344CB8AC3E}">
        <p14:creationId xmlns:p14="http://schemas.microsoft.com/office/powerpoint/2010/main" val="2701263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28808-26D1-4F4B-96F4-F3082078DD61}"/>
              </a:ext>
            </a:extLst>
          </p:cNvPr>
          <p:cNvSpPr>
            <a:spLocks noGrp="1"/>
          </p:cNvSpPr>
          <p:nvPr>
            <p:ph type="ctrTitle"/>
          </p:nvPr>
        </p:nvSpPr>
        <p:spPr>
          <a:xfrm>
            <a:off x="1257008" y="1122362"/>
            <a:ext cx="8816632" cy="3571557"/>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2E0C639-B0CD-4365-98A9-C1E5FF6CF450}"/>
              </a:ext>
            </a:extLst>
          </p:cNvPr>
          <p:cNvSpPr>
            <a:spLocks noGrp="1"/>
          </p:cNvSpPr>
          <p:nvPr>
            <p:ph type="subTitle" idx="1"/>
          </p:nvPr>
        </p:nvSpPr>
        <p:spPr>
          <a:xfrm>
            <a:off x="1257008" y="5521960"/>
            <a:ext cx="8816632" cy="944879"/>
          </a:xfrm>
        </p:spPr>
        <p:txBody>
          <a:bodyPr anchor="ct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6780C52-E6BB-4B27-B5D8-2D33B2497C56}"/>
              </a:ext>
            </a:extLst>
          </p:cNvPr>
          <p:cNvSpPr>
            <a:spLocks noGrp="1"/>
          </p:cNvSpPr>
          <p:nvPr>
            <p:ph type="dt" sz="half" idx="10"/>
          </p:nvPr>
        </p:nvSpPr>
        <p:spPr/>
        <p:txBody>
          <a:bodyPr/>
          <a:lstStyle/>
          <a:p>
            <a:fld id="{F6CCBF3A-D7FB-4B97-8FD5-6FFB20CB1E84}" type="datetimeFigureOut">
              <a:rPr lang="en-US" smtClean="0"/>
              <a:t>7/8/2024</a:t>
            </a:fld>
            <a:endParaRPr lang="en-US"/>
          </a:p>
        </p:txBody>
      </p:sp>
      <p:sp>
        <p:nvSpPr>
          <p:cNvPr id="5" name="Footer Placeholder 4">
            <a:extLst>
              <a:ext uri="{FF2B5EF4-FFF2-40B4-BE49-F238E27FC236}">
                <a16:creationId xmlns:a16="http://schemas.microsoft.com/office/drawing/2014/main" id="{AF77C649-4A0C-4EF2-8FC1-2BCF0BF95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0E03F2-D0FE-49BB-8AEC-E99C4DB2D67D}"/>
              </a:ext>
            </a:extLst>
          </p:cNvPr>
          <p:cNvSpPr>
            <a:spLocks noGrp="1"/>
          </p:cNvSpPr>
          <p:nvPr>
            <p:ph type="sldNum" sz="quarter" idx="12"/>
          </p:nvPr>
        </p:nvSpPr>
        <p:spPr/>
        <p:txBody>
          <a:bodyPr/>
          <a:lstStyle/>
          <a:p>
            <a:fld id="{3109D357-8067-4A1F-97B2-93C5160B78D9}" type="slidenum">
              <a:rPr lang="en-US" smtClean="0"/>
              <a:t>‹#›</a:t>
            </a:fld>
            <a:endParaRPr lang="en-US"/>
          </a:p>
        </p:txBody>
      </p:sp>
      <p:cxnSp>
        <p:nvCxnSpPr>
          <p:cNvPr id="16" name="Straight Connector 15">
            <a:extLst>
              <a:ext uri="{FF2B5EF4-FFF2-40B4-BE49-F238E27FC236}">
                <a16:creationId xmlns:a16="http://schemas.microsoft.com/office/drawing/2014/main" id="{24A7CC8F-56A6-423D-B67A-8BA89D3EC911}"/>
              </a:ext>
            </a:extLst>
          </p:cNvPr>
          <p:cNvCxnSpPr>
            <a:cxnSpLocks/>
          </p:cNvCxnSpPr>
          <p:nvPr/>
        </p:nvCxnSpPr>
        <p:spPr>
          <a:xfrm flipH="1">
            <a:off x="4" y="5143500"/>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4922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56D52-667C-4E67-9038-A0BDFD8CCD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3E72AC-0272-475A-BD25-2AB7AC1DEF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FBFF2-9ECB-4CDD-87FA-9DD1F87BFDE9}"/>
              </a:ext>
            </a:extLst>
          </p:cNvPr>
          <p:cNvSpPr>
            <a:spLocks noGrp="1"/>
          </p:cNvSpPr>
          <p:nvPr>
            <p:ph type="dt" sz="half" idx="10"/>
          </p:nvPr>
        </p:nvSpPr>
        <p:spPr/>
        <p:txBody>
          <a:bodyPr/>
          <a:lstStyle/>
          <a:p>
            <a:fld id="{F6CCBF3A-D7FB-4B97-8FD5-6FFB20CB1E84}" type="datetimeFigureOut">
              <a:rPr lang="en-US" smtClean="0"/>
              <a:t>7/8/2024</a:t>
            </a:fld>
            <a:endParaRPr lang="en-US"/>
          </a:p>
        </p:txBody>
      </p:sp>
      <p:sp>
        <p:nvSpPr>
          <p:cNvPr id="5" name="Footer Placeholder 4">
            <a:extLst>
              <a:ext uri="{FF2B5EF4-FFF2-40B4-BE49-F238E27FC236}">
                <a16:creationId xmlns:a16="http://schemas.microsoft.com/office/drawing/2014/main" id="{40AC12B3-DAF5-4BA7-A3A6-D0284716DB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F171AE-4A11-4035-A072-9AC4053FFA85}"/>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3305993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A52E95-2F50-48D3-B00E-4C259644E72E}"/>
              </a:ext>
            </a:extLst>
          </p:cNvPr>
          <p:cNvSpPr>
            <a:spLocks noGrp="1"/>
          </p:cNvSpPr>
          <p:nvPr>
            <p:ph type="title" orient="vert"/>
          </p:nvPr>
        </p:nvSpPr>
        <p:spPr>
          <a:xfrm>
            <a:off x="9050174" y="838199"/>
            <a:ext cx="2303626" cy="533876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2617C9B-4E02-49C8-B6DF-65ED3C990343}"/>
              </a:ext>
            </a:extLst>
          </p:cNvPr>
          <p:cNvSpPr>
            <a:spLocks noGrp="1"/>
          </p:cNvSpPr>
          <p:nvPr>
            <p:ph type="body" orient="vert" idx="1"/>
          </p:nvPr>
        </p:nvSpPr>
        <p:spPr>
          <a:xfrm>
            <a:off x="838200" y="838199"/>
            <a:ext cx="7734300" cy="5338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CA10C-AC31-4D80-B78F-08E48CDCB7F2}"/>
              </a:ext>
            </a:extLst>
          </p:cNvPr>
          <p:cNvSpPr>
            <a:spLocks noGrp="1"/>
          </p:cNvSpPr>
          <p:nvPr>
            <p:ph type="dt" sz="half" idx="10"/>
          </p:nvPr>
        </p:nvSpPr>
        <p:spPr/>
        <p:txBody>
          <a:bodyPr/>
          <a:lstStyle/>
          <a:p>
            <a:fld id="{F6CCBF3A-D7FB-4B97-8FD5-6FFB20CB1E84}" type="datetimeFigureOut">
              <a:rPr lang="en-US" smtClean="0"/>
              <a:t>7/8/2024</a:t>
            </a:fld>
            <a:endParaRPr lang="en-US"/>
          </a:p>
        </p:txBody>
      </p:sp>
      <p:sp>
        <p:nvSpPr>
          <p:cNvPr id="5" name="Footer Placeholder 4">
            <a:extLst>
              <a:ext uri="{FF2B5EF4-FFF2-40B4-BE49-F238E27FC236}">
                <a16:creationId xmlns:a16="http://schemas.microsoft.com/office/drawing/2014/main" id="{19AAB5B7-F312-4BC9-A5D3-72E065D1B9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C2E489-5442-4698-B6E3-3421A97C2834}"/>
              </a:ext>
            </a:extLst>
          </p:cNvPr>
          <p:cNvSpPr>
            <a:spLocks noGrp="1"/>
          </p:cNvSpPr>
          <p:nvPr>
            <p:ph type="sldNum" sz="quarter" idx="12"/>
          </p:nvPr>
        </p:nvSpPr>
        <p:spPr/>
        <p:txBody>
          <a:bodyPr/>
          <a:lstStyle/>
          <a:p>
            <a:fld id="{3109D357-8067-4A1F-97B2-93C5160B78D9}" type="slidenum">
              <a:rPr lang="en-US" smtClean="0"/>
              <a:t>‹#›</a:t>
            </a:fld>
            <a:endParaRPr lang="en-US"/>
          </a:p>
        </p:txBody>
      </p:sp>
      <p:cxnSp>
        <p:nvCxnSpPr>
          <p:cNvPr id="7" name="Straight Connector 6">
            <a:extLst>
              <a:ext uri="{FF2B5EF4-FFF2-40B4-BE49-F238E27FC236}">
                <a16:creationId xmlns:a16="http://schemas.microsoft.com/office/drawing/2014/main" id="{41F3A7E1-F157-4338-B7F7-9C0A2D60B7FF}"/>
              </a:ext>
            </a:extLst>
          </p:cNvPr>
          <p:cNvCxnSpPr>
            <a:cxnSpLocks/>
          </p:cNvCxnSpPr>
          <p:nvPr/>
        </p:nvCxnSpPr>
        <p:spPr>
          <a:xfrm>
            <a:off x="8811337"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8664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05B5E-C545-4763-BA47-4C2C0FCA514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FA263F8-8E34-4910-BF7A-F1C5A99689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E74E5-D20D-4AB7-8D98-F336CE0ECCBE}"/>
              </a:ext>
            </a:extLst>
          </p:cNvPr>
          <p:cNvSpPr>
            <a:spLocks noGrp="1"/>
          </p:cNvSpPr>
          <p:nvPr>
            <p:ph type="dt" sz="half" idx="10"/>
          </p:nvPr>
        </p:nvSpPr>
        <p:spPr/>
        <p:txBody>
          <a:bodyPr/>
          <a:lstStyle/>
          <a:p>
            <a:fld id="{F6CCBF3A-D7FB-4B97-8FD5-6FFB20CB1E84}" type="datetimeFigureOut">
              <a:rPr lang="en-US" smtClean="0"/>
              <a:t>7/8/2024</a:t>
            </a:fld>
            <a:endParaRPr lang="en-US"/>
          </a:p>
        </p:txBody>
      </p:sp>
      <p:sp>
        <p:nvSpPr>
          <p:cNvPr id="5" name="Footer Placeholder 4">
            <a:extLst>
              <a:ext uri="{FF2B5EF4-FFF2-40B4-BE49-F238E27FC236}">
                <a16:creationId xmlns:a16="http://schemas.microsoft.com/office/drawing/2014/main" id="{C79D23AA-8F22-4B09-8FAA-CD16E5D66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8A028-A0C8-45E7-915E-B83FF59C9F18}"/>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736350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9F01F-198D-4AAD-B4FB-AD3B44981ADD}"/>
              </a:ext>
            </a:extLst>
          </p:cNvPr>
          <p:cNvSpPr>
            <a:spLocks noGrp="1"/>
          </p:cNvSpPr>
          <p:nvPr>
            <p:ph type="title"/>
          </p:nvPr>
        </p:nvSpPr>
        <p:spPr>
          <a:xfrm>
            <a:off x="838200" y="838200"/>
            <a:ext cx="9438640" cy="4114800"/>
          </a:xfrm>
        </p:spPr>
        <p:txBody>
          <a:bodyPr anchor="t">
            <a:normAutofit/>
          </a:bodyPr>
          <a:lstStyle>
            <a:lvl1pPr>
              <a:defRPr sz="6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20BCC2B-311B-4FB6-B3A5-26F68055AE38}"/>
              </a:ext>
            </a:extLst>
          </p:cNvPr>
          <p:cNvSpPr>
            <a:spLocks noGrp="1"/>
          </p:cNvSpPr>
          <p:nvPr>
            <p:ph type="body" idx="1"/>
          </p:nvPr>
        </p:nvSpPr>
        <p:spPr>
          <a:xfrm>
            <a:off x="838200" y="5217160"/>
            <a:ext cx="9438640" cy="802640"/>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9CB73D-2D6B-4FA6-89A4-DCC89F80E0F1}"/>
              </a:ext>
            </a:extLst>
          </p:cNvPr>
          <p:cNvSpPr>
            <a:spLocks noGrp="1"/>
          </p:cNvSpPr>
          <p:nvPr>
            <p:ph type="dt" sz="half" idx="10"/>
          </p:nvPr>
        </p:nvSpPr>
        <p:spPr/>
        <p:txBody>
          <a:bodyPr/>
          <a:lstStyle/>
          <a:p>
            <a:fld id="{F6CCBF3A-D7FB-4B97-8FD5-6FFB20CB1E84}" type="datetimeFigureOut">
              <a:rPr lang="en-US" smtClean="0"/>
              <a:t>7/8/2024</a:t>
            </a:fld>
            <a:endParaRPr lang="en-US"/>
          </a:p>
        </p:txBody>
      </p:sp>
      <p:sp>
        <p:nvSpPr>
          <p:cNvPr id="5" name="Footer Placeholder 4">
            <a:extLst>
              <a:ext uri="{FF2B5EF4-FFF2-40B4-BE49-F238E27FC236}">
                <a16:creationId xmlns:a16="http://schemas.microsoft.com/office/drawing/2014/main" id="{B6A0C188-FF43-44C1-A005-679168D5F0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D1188-DA27-47B2-8176-31193EEC4C28}"/>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718377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B5A25-7E99-42A8-8D6D-648EFE203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0501DC-62B7-42BD-A941-D34E92719C32}"/>
              </a:ext>
            </a:extLst>
          </p:cNvPr>
          <p:cNvSpPr>
            <a:spLocks noGrp="1"/>
          </p:cNvSpPr>
          <p:nvPr>
            <p:ph sz="half" idx="1"/>
          </p:nvPr>
        </p:nvSpPr>
        <p:spPr>
          <a:xfrm>
            <a:off x="838200" y="2011679"/>
            <a:ext cx="5181600" cy="4165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765C5C1-4FD4-4958-99A0-BDADECA336BD}"/>
              </a:ext>
            </a:extLst>
          </p:cNvPr>
          <p:cNvSpPr>
            <a:spLocks noGrp="1"/>
          </p:cNvSpPr>
          <p:nvPr>
            <p:ph sz="half" idx="2"/>
          </p:nvPr>
        </p:nvSpPr>
        <p:spPr>
          <a:xfrm>
            <a:off x="6172200" y="2011679"/>
            <a:ext cx="5181600" cy="4165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D1B234-5D54-44E5-B41D-B205AAF50305}"/>
              </a:ext>
            </a:extLst>
          </p:cNvPr>
          <p:cNvSpPr>
            <a:spLocks noGrp="1"/>
          </p:cNvSpPr>
          <p:nvPr>
            <p:ph type="dt" sz="half" idx="10"/>
          </p:nvPr>
        </p:nvSpPr>
        <p:spPr/>
        <p:txBody>
          <a:bodyPr/>
          <a:lstStyle/>
          <a:p>
            <a:fld id="{F6CCBF3A-D7FB-4B97-8FD5-6FFB20CB1E84}" type="datetimeFigureOut">
              <a:rPr lang="en-US" smtClean="0"/>
              <a:t>7/8/2024</a:t>
            </a:fld>
            <a:endParaRPr lang="en-US"/>
          </a:p>
        </p:txBody>
      </p:sp>
      <p:sp>
        <p:nvSpPr>
          <p:cNvPr id="6" name="Footer Placeholder 5">
            <a:extLst>
              <a:ext uri="{FF2B5EF4-FFF2-40B4-BE49-F238E27FC236}">
                <a16:creationId xmlns:a16="http://schemas.microsoft.com/office/drawing/2014/main" id="{0E67BCDB-6B96-45D6-B5E9-823A96EBD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239C5F-F16F-4AFD-98D1-FA3BB96AF2CD}"/>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3218033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44C1F-0040-4BBF-81A6-FD2E30637B0C}"/>
              </a:ext>
            </a:extLst>
          </p:cNvPr>
          <p:cNvSpPr>
            <a:spLocks noGrp="1"/>
          </p:cNvSpPr>
          <p:nvPr>
            <p:ph type="title"/>
          </p:nvPr>
        </p:nvSpPr>
        <p:spPr>
          <a:xfrm>
            <a:off x="839788" y="379780"/>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E2894A7-1DA1-44C1-8ED0-716279430690}"/>
              </a:ext>
            </a:extLst>
          </p:cNvPr>
          <p:cNvSpPr>
            <a:spLocks noGrp="1"/>
          </p:cNvSpPr>
          <p:nvPr>
            <p:ph type="body" idx="1"/>
          </p:nvPr>
        </p:nvSpPr>
        <p:spPr>
          <a:xfrm>
            <a:off x="839789" y="1824035"/>
            <a:ext cx="4997132" cy="681040"/>
          </a:xfrm>
        </p:spPr>
        <p:txBody>
          <a:bodyPr anchor="b"/>
          <a:lstStyle>
            <a:lvl1pPr marL="0" indent="0">
              <a:buNone/>
              <a:defRPr sz="2400" b="1" i="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9AB945-31E2-4B60-9076-CBB8F8594949}"/>
              </a:ext>
            </a:extLst>
          </p:cNvPr>
          <p:cNvSpPr>
            <a:spLocks noGrp="1"/>
          </p:cNvSpPr>
          <p:nvPr>
            <p:ph sz="half" idx="2"/>
          </p:nvPr>
        </p:nvSpPr>
        <p:spPr>
          <a:xfrm>
            <a:off x="839789" y="2505075"/>
            <a:ext cx="499713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71B3EA-2E84-4B8B-A104-81BD577424AD}"/>
              </a:ext>
            </a:extLst>
          </p:cNvPr>
          <p:cNvSpPr>
            <a:spLocks noGrp="1"/>
          </p:cNvSpPr>
          <p:nvPr>
            <p:ph type="body" sz="quarter" idx="3"/>
          </p:nvPr>
        </p:nvSpPr>
        <p:spPr>
          <a:xfrm>
            <a:off x="6355080" y="1824035"/>
            <a:ext cx="5000308" cy="681040"/>
          </a:xfrm>
        </p:spPr>
        <p:txBody>
          <a:bodyPr anchor="b"/>
          <a:lstStyle>
            <a:lvl1pPr marL="0" indent="0">
              <a:buNone/>
              <a:defRPr sz="2400" b="1" i="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511AB8-302C-476E-B80A-AA739911E304}"/>
              </a:ext>
            </a:extLst>
          </p:cNvPr>
          <p:cNvSpPr>
            <a:spLocks noGrp="1"/>
          </p:cNvSpPr>
          <p:nvPr>
            <p:ph sz="quarter" idx="4"/>
          </p:nvPr>
        </p:nvSpPr>
        <p:spPr>
          <a:xfrm>
            <a:off x="6355080" y="2505075"/>
            <a:ext cx="500030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47C29-FE34-4E6E-9921-78C54673AAD9}"/>
              </a:ext>
            </a:extLst>
          </p:cNvPr>
          <p:cNvSpPr>
            <a:spLocks noGrp="1"/>
          </p:cNvSpPr>
          <p:nvPr>
            <p:ph type="dt" sz="half" idx="10"/>
          </p:nvPr>
        </p:nvSpPr>
        <p:spPr/>
        <p:txBody>
          <a:bodyPr/>
          <a:lstStyle/>
          <a:p>
            <a:fld id="{F6CCBF3A-D7FB-4B97-8FD5-6FFB20CB1E84}" type="datetimeFigureOut">
              <a:rPr lang="en-US" smtClean="0"/>
              <a:t>7/8/2024</a:t>
            </a:fld>
            <a:endParaRPr lang="en-US"/>
          </a:p>
        </p:txBody>
      </p:sp>
      <p:sp>
        <p:nvSpPr>
          <p:cNvPr id="8" name="Footer Placeholder 7">
            <a:extLst>
              <a:ext uri="{FF2B5EF4-FFF2-40B4-BE49-F238E27FC236}">
                <a16:creationId xmlns:a16="http://schemas.microsoft.com/office/drawing/2014/main" id="{3CF6B420-A9CE-4BB6-A653-5C3ABC7D67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1DF8FE-1179-4798-B16D-AF1DFA266D4D}"/>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3069076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6F1A-0A68-4048-808F-CD7A9F3B0846}"/>
              </a:ext>
            </a:extLst>
          </p:cNvPr>
          <p:cNvSpPr>
            <a:spLocks noGrp="1"/>
          </p:cNvSpPr>
          <p:nvPr>
            <p:ph type="title"/>
          </p:nvPr>
        </p:nvSpPr>
        <p:spPr>
          <a:xfrm>
            <a:off x="838200" y="999592"/>
            <a:ext cx="10515600" cy="1573223"/>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28ACB3E6-5365-48F5-8D2A-0B002BA357E3}"/>
              </a:ext>
            </a:extLst>
          </p:cNvPr>
          <p:cNvSpPr>
            <a:spLocks noGrp="1"/>
          </p:cNvSpPr>
          <p:nvPr>
            <p:ph type="dt" sz="half" idx="10"/>
          </p:nvPr>
        </p:nvSpPr>
        <p:spPr/>
        <p:txBody>
          <a:bodyPr/>
          <a:lstStyle/>
          <a:p>
            <a:fld id="{F6CCBF3A-D7FB-4B97-8FD5-6FFB20CB1E84}" type="datetimeFigureOut">
              <a:rPr lang="en-US" smtClean="0"/>
              <a:t>7/8/2024</a:t>
            </a:fld>
            <a:endParaRPr lang="en-US"/>
          </a:p>
        </p:txBody>
      </p:sp>
      <p:sp>
        <p:nvSpPr>
          <p:cNvPr id="4" name="Footer Placeholder 3">
            <a:extLst>
              <a:ext uri="{FF2B5EF4-FFF2-40B4-BE49-F238E27FC236}">
                <a16:creationId xmlns:a16="http://schemas.microsoft.com/office/drawing/2014/main" id="{FF7D8EE9-4D97-4B2F-8D38-41CB9EE774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2C5952-0A27-4FAB-A3FD-12003787676B}"/>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3138474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D08427-909D-4679-9192-BC99557A7D06}"/>
              </a:ext>
            </a:extLst>
          </p:cNvPr>
          <p:cNvSpPr>
            <a:spLocks noGrp="1"/>
          </p:cNvSpPr>
          <p:nvPr>
            <p:ph type="dt" sz="half" idx="10"/>
          </p:nvPr>
        </p:nvSpPr>
        <p:spPr/>
        <p:txBody>
          <a:bodyPr/>
          <a:lstStyle/>
          <a:p>
            <a:fld id="{F6CCBF3A-D7FB-4B97-8FD5-6FFB20CB1E84}" type="datetimeFigureOut">
              <a:rPr lang="en-US" smtClean="0"/>
              <a:t>7/8/2024</a:t>
            </a:fld>
            <a:endParaRPr lang="en-US"/>
          </a:p>
        </p:txBody>
      </p:sp>
      <p:sp>
        <p:nvSpPr>
          <p:cNvPr id="3" name="Footer Placeholder 2">
            <a:extLst>
              <a:ext uri="{FF2B5EF4-FFF2-40B4-BE49-F238E27FC236}">
                <a16:creationId xmlns:a16="http://schemas.microsoft.com/office/drawing/2014/main" id="{508E39A6-1E09-42B5-85B4-7E8B5AB2AE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938940-01DD-4C97-8649-E01C3B0EDF7C}"/>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4024351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93B3D-D568-40B4-A73A-1C8EA9ABB098}"/>
              </a:ext>
            </a:extLst>
          </p:cNvPr>
          <p:cNvSpPr>
            <a:spLocks noGrp="1"/>
          </p:cNvSpPr>
          <p:nvPr>
            <p:ph type="title"/>
          </p:nvPr>
        </p:nvSpPr>
        <p:spPr>
          <a:xfrm>
            <a:off x="839789" y="457200"/>
            <a:ext cx="3691818" cy="17018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D586EB3-917A-43B7-85BB-D00B5D2F07E4}"/>
              </a:ext>
            </a:extLst>
          </p:cNvPr>
          <p:cNvSpPr>
            <a:spLocks noGrp="1"/>
          </p:cNvSpPr>
          <p:nvPr>
            <p:ph idx="1"/>
          </p:nvPr>
        </p:nvSpPr>
        <p:spPr>
          <a:xfrm>
            <a:off x="5514798" y="987425"/>
            <a:ext cx="5840589" cy="5032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7AC029-3BC1-4637-A7F9-BC786DC26A38}"/>
              </a:ext>
            </a:extLst>
          </p:cNvPr>
          <p:cNvSpPr>
            <a:spLocks noGrp="1"/>
          </p:cNvSpPr>
          <p:nvPr>
            <p:ph type="body" sz="half" idx="2"/>
          </p:nvPr>
        </p:nvSpPr>
        <p:spPr>
          <a:xfrm>
            <a:off x="839789" y="2372360"/>
            <a:ext cx="3691817" cy="34966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0B948-89C5-4AC5-B7A0-17136F5C5A6A}"/>
              </a:ext>
            </a:extLst>
          </p:cNvPr>
          <p:cNvSpPr>
            <a:spLocks noGrp="1"/>
          </p:cNvSpPr>
          <p:nvPr>
            <p:ph type="dt" sz="half" idx="10"/>
          </p:nvPr>
        </p:nvSpPr>
        <p:spPr/>
        <p:txBody>
          <a:bodyPr/>
          <a:lstStyle/>
          <a:p>
            <a:fld id="{F6CCBF3A-D7FB-4B97-8FD5-6FFB20CB1E84}" type="datetimeFigureOut">
              <a:rPr lang="en-US" smtClean="0"/>
              <a:t>7/8/2024</a:t>
            </a:fld>
            <a:endParaRPr lang="en-US"/>
          </a:p>
        </p:txBody>
      </p:sp>
      <p:sp>
        <p:nvSpPr>
          <p:cNvPr id="6" name="Footer Placeholder 5">
            <a:extLst>
              <a:ext uri="{FF2B5EF4-FFF2-40B4-BE49-F238E27FC236}">
                <a16:creationId xmlns:a16="http://schemas.microsoft.com/office/drawing/2014/main" id="{F3A6C8C5-652F-46CB-BD26-E262B057FA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FB50CB-E91F-4B71-81F0-800F2B51A344}"/>
              </a:ext>
            </a:extLst>
          </p:cNvPr>
          <p:cNvSpPr>
            <a:spLocks noGrp="1"/>
          </p:cNvSpPr>
          <p:nvPr>
            <p:ph type="sldNum" sz="quarter" idx="12"/>
          </p:nvPr>
        </p:nvSpPr>
        <p:spPr/>
        <p:txBody>
          <a:bodyPr/>
          <a:lstStyle/>
          <a:p>
            <a:fld id="{3109D357-8067-4A1F-97B2-93C5160B78D9}" type="slidenum">
              <a:rPr lang="en-US" smtClean="0"/>
              <a:t>‹#›</a:t>
            </a:fld>
            <a:endParaRPr lang="en-US"/>
          </a:p>
        </p:txBody>
      </p:sp>
      <p:cxnSp>
        <p:nvCxnSpPr>
          <p:cNvPr id="8" name="Straight Connector 7">
            <a:extLst>
              <a:ext uri="{FF2B5EF4-FFF2-40B4-BE49-F238E27FC236}">
                <a16:creationId xmlns:a16="http://schemas.microsoft.com/office/drawing/2014/main" id="{8B69B885-FDB8-4C62-A285-A0CDC49A6B0C}"/>
              </a:ext>
            </a:extLst>
          </p:cNvPr>
          <p:cNvCxnSpPr>
            <a:cxnSpLocks/>
          </p:cNvCxnSpPr>
          <p:nvPr/>
        </p:nvCxnSpPr>
        <p:spPr>
          <a:xfrm>
            <a:off x="502320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113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941E-6445-4840-81AE-104EF7A4F7E9}"/>
              </a:ext>
            </a:extLst>
          </p:cNvPr>
          <p:cNvSpPr>
            <a:spLocks noGrp="1"/>
          </p:cNvSpPr>
          <p:nvPr>
            <p:ph type="title"/>
          </p:nvPr>
        </p:nvSpPr>
        <p:spPr>
          <a:xfrm>
            <a:off x="839789" y="457200"/>
            <a:ext cx="3696652" cy="17018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3F8B866-E32B-4AE7-AEF3-6974AE3288F3}"/>
              </a:ext>
            </a:extLst>
          </p:cNvPr>
          <p:cNvSpPr>
            <a:spLocks noGrp="1"/>
          </p:cNvSpPr>
          <p:nvPr>
            <p:ph type="pic" idx="1"/>
          </p:nvPr>
        </p:nvSpPr>
        <p:spPr>
          <a:xfrm>
            <a:off x="5786120" y="838200"/>
            <a:ext cx="5603238" cy="5181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E2ABB7A-E157-499A-B224-C2313181F569}"/>
              </a:ext>
            </a:extLst>
          </p:cNvPr>
          <p:cNvSpPr>
            <a:spLocks noGrp="1"/>
          </p:cNvSpPr>
          <p:nvPr>
            <p:ph type="body" sz="half" idx="2"/>
          </p:nvPr>
        </p:nvSpPr>
        <p:spPr>
          <a:xfrm>
            <a:off x="839789" y="2367280"/>
            <a:ext cx="3696652" cy="35017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C77283-E2B8-405E-BB6E-9F121140E506}"/>
              </a:ext>
            </a:extLst>
          </p:cNvPr>
          <p:cNvSpPr>
            <a:spLocks noGrp="1"/>
          </p:cNvSpPr>
          <p:nvPr>
            <p:ph type="dt" sz="half" idx="10"/>
          </p:nvPr>
        </p:nvSpPr>
        <p:spPr/>
        <p:txBody>
          <a:bodyPr/>
          <a:lstStyle/>
          <a:p>
            <a:fld id="{F6CCBF3A-D7FB-4B97-8FD5-6FFB20CB1E84}" type="datetimeFigureOut">
              <a:rPr lang="en-US" smtClean="0"/>
              <a:t>7/8/2024</a:t>
            </a:fld>
            <a:endParaRPr lang="en-US"/>
          </a:p>
        </p:txBody>
      </p:sp>
      <p:sp>
        <p:nvSpPr>
          <p:cNvPr id="6" name="Footer Placeholder 5">
            <a:extLst>
              <a:ext uri="{FF2B5EF4-FFF2-40B4-BE49-F238E27FC236}">
                <a16:creationId xmlns:a16="http://schemas.microsoft.com/office/drawing/2014/main" id="{F9F21F05-EB94-417F-B19B-96FF3D9ECA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B7C3C7-B6DB-4064-8E66-9FB770C888ED}"/>
              </a:ext>
            </a:extLst>
          </p:cNvPr>
          <p:cNvSpPr>
            <a:spLocks noGrp="1"/>
          </p:cNvSpPr>
          <p:nvPr>
            <p:ph type="sldNum" sz="quarter" idx="12"/>
          </p:nvPr>
        </p:nvSpPr>
        <p:spPr/>
        <p:txBody>
          <a:bodyPr/>
          <a:lstStyle/>
          <a:p>
            <a:fld id="{3109D357-8067-4A1F-97B2-93C5160B78D9}" type="slidenum">
              <a:rPr lang="en-US" smtClean="0"/>
              <a:t>‹#›</a:t>
            </a:fld>
            <a:endParaRPr lang="en-US"/>
          </a:p>
        </p:txBody>
      </p:sp>
      <p:cxnSp>
        <p:nvCxnSpPr>
          <p:cNvPr id="8" name="Straight Connector 7">
            <a:extLst>
              <a:ext uri="{FF2B5EF4-FFF2-40B4-BE49-F238E27FC236}">
                <a16:creationId xmlns:a16="http://schemas.microsoft.com/office/drawing/2014/main" id="{51E233FA-220A-423F-907E-5F81526A28A0}"/>
              </a:ext>
            </a:extLst>
          </p:cNvPr>
          <p:cNvCxnSpPr>
            <a:cxnSpLocks/>
          </p:cNvCxnSpPr>
          <p:nvPr/>
        </p:nvCxnSpPr>
        <p:spPr>
          <a:xfrm>
            <a:off x="502320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307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476A66-BE83-43F9-A28B-02DF7879AD52}"/>
              </a:ext>
            </a:extLst>
          </p:cNvPr>
          <p:cNvSpPr>
            <a:spLocks noGrp="1"/>
          </p:cNvSpPr>
          <p:nvPr>
            <p:ph type="title"/>
          </p:nvPr>
        </p:nvSpPr>
        <p:spPr>
          <a:xfrm>
            <a:off x="838200" y="584990"/>
            <a:ext cx="10515600" cy="1116811"/>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9D76E94-F276-4F0F-8DD9-B1F8A3198AE1}"/>
              </a:ext>
            </a:extLst>
          </p:cNvPr>
          <p:cNvSpPr>
            <a:spLocks noGrp="1"/>
          </p:cNvSpPr>
          <p:nvPr>
            <p:ph type="body" idx="1"/>
          </p:nvPr>
        </p:nvSpPr>
        <p:spPr>
          <a:xfrm>
            <a:off x="838200" y="2061469"/>
            <a:ext cx="10515600"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4AD964E-3A2E-4DB9-B96A-EDE144A47BDC}"/>
              </a:ext>
            </a:extLst>
          </p:cNvPr>
          <p:cNvSpPr>
            <a:spLocks noGrp="1"/>
          </p:cNvSpPr>
          <p:nvPr>
            <p:ph type="dt" sz="half" idx="2"/>
          </p:nvPr>
        </p:nvSpPr>
        <p:spPr>
          <a:xfrm rot="5400000">
            <a:off x="10425981" y="4687095"/>
            <a:ext cx="2706690" cy="365125"/>
          </a:xfrm>
          <a:prstGeom prst="rect">
            <a:avLst/>
          </a:prstGeom>
        </p:spPr>
        <p:txBody>
          <a:bodyPr vert="horz" lIns="91440" tIns="45720" rIns="91440" bIns="45720" rtlCol="0" anchor="ctr"/>
          <a:lstStyle>
            <a:lvl1pPr algn="r">
              <a:defRPr sz="1000">
                <a:solidFill>
                  <a:schemeClr val="tx1"/>
                </a:solidFill>
              </a:defRPr>
            </a:lvl1pPr>
          </a:lstStyle>
          <a:p>
            <a:fld id="{F6CCBF3A-D7FB-4B97-8FD5-6FFB20CB1E84}" type="datetimeFigureOut">
              <a:rPr lang="en-US" smtClean="0"/>
              <a:t>7/8/2024</a:t>
            </a:fld>
            <a:endParaRPr lang="en-US"/>
          </a:p>
        </p:txBody>
      </p:sp>
      <p:sp>
        <p:nvSpPr>
          <p:cNvPr id="5" name="Footer Placeholder 4">
            <a:extLst>
              <a:ext uri="{FF2B5EF4-FFF2-40B4-BE49-F238E27FC236}">
                <a16:creationId xmlns:a16="http://schemas.microsoft.com/office/drawing/2014/main" id="{0DACB382-EE11-430D-941A-DB76EEB7F2D5}"/>
              </a:ext>
            </a:extLst>
          </p:cNvPr>
          <p:cNvSpPr>
            <a:spLocks noGrp="1"/>
          </p:cNvSpPr>
          <p:nvPr>
            <p:ph type="ftr" sz="quarter" idx="3"/>
          </p:nvPr>
        </p:nvSpPr>
        <p:spPr>
          <a:xfrm rot="5400000">
            <a:off x="-1131161" y="1592957"/>
            <a:ext cx="2973522"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3C562FE-ACD1-43F2-A3DE-5B11E10B7EA5}"/>
              </a:ext>
            </a:extLst>
          </p:cNvPr>
          <p:cNvSpPr>
            <a:spLocks noGrp="1"/>
          </p:cNvSpPr>
          <p:nvPr>
            <p:ph type="sldNum" sz="quarter" idx="4"/>
          </p:nvPr>
        </p:nvSpPr>
        <p:spPr>
          <a:xfrm>
            <a:off x="11512296" y="6356350"/>
            <a:ext cx="574620" cy="365125"/>
          </a:xfrm>
          <a:prstGeom prst="rect">
            <a:avLst/>
          </a:prstGeom>
        </p:spPr>
        <p:txBody>
          <a:bodyPr vert="horz" lIns="91440" tIns="45720" rIns="91440" bIns="45720" rtlCol="0" anchor="ctr"/>
          <a:lstStyle>
            <a:lvl1pPr algn="ctr">
              <a:defRPr sz="1000">
                <a:solidFill>
                  <a:schemeClr val="tx1"/>
                </a:solidFill>
              </a:defRPr>
            </a:lvl1pPr>
          </a:lstStyle>
          <a:p>
            <a:fld id="{3109D357-8067-4A1F-97B2-93C5160B78D9}" type="slidenum">
              <a:rPr lang="en-US" smtClean="0"/>
              <a:t>‹#›</a:t>
            </a:fld>
            <a:endParaRPr lang="en-US"/>
          </a:p>
        </p:txBody>
      </p:sp>
      <p:cxnSp>
        <p:nvCxnSpPr>
          <p:cNvPr id="13" name="Straight Connector 12">
            <a:extLst>
              <a:ext uri="{FF2B5EF4-FFF2-40B4-BE49-F238E27FC236}">
                <a16:creationId xmlns:a16="http://schemas.microsoft.com/office/drawing/2014/main" id="{1EB34A3B-1FD5-48FF-9982-1E64C864C01D}"/>
              </a:ext>
            </a:extLst>
          </p:cNvPr>
          <p:cNvCxnSpPr>
            <a:cxnSpLocks/>
          </p:cNvCxnSpPr>
          <p:nvPr/>
        </p:nvCxnSpPr>
        <p:spPr>
          <a:xfrm flipH="1">
            <a:off x="4" y="1824111"/>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168912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10000"/>
        </a:lnSpc>
        <a:spcBef>
          <a:spcPts val="500"/>
        </a:spcBef>
        <a:buSzPct val="80000"/>
        <a:buFont typeface="Goudy Old Style" panose="02020502050305020303" pitchFamily="18" charset="0"/>
        <a:buChar char="–"/>
        <a:defRPr sz="1800" i="1" kern="1200">
          <a:solidFill>
            <a:schemeClr val="tx1"/>
          </a:solidFill>
          <a:latin typeface="+mn-lt"/>
          <a:ea typeface="+mn-ea"/>
          <a:cs typeface="+mn-cs"/>
        </a:defRPr>
      </a:lvl2pPr>
      <a:lvl3pPr marL="822960" indent="-228600" algn="l" defTabSz="914400" rtl="0" eaLnBrk="1" latinLnBrk="0" hangingPunct="1">
        <a:lnSpc>
          <a:spcPct val="11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97280" indent="-228600" algn="l" defTabSz="914400" rtl="0" eaLnBrk="1" latinLnBrk="0" hangingPunct="1">
        <a:lnSpc>
          <a:spcPct val="110000"/>
        </a:lnSpc>
        <a:spcBef>
          <a:spcPts val="500"/>
        </a:spcBef>
        <a:buSzPct val="80000"/>
        <a:buFont typeface="Goudy Old Style" panose="02020502050305020303" pitchFamily="18" charset="0"/>
        <a:buChar char="–"/>
        <a:defRPr sz="1400" i="1" kern="1200">
          <a:solidFill>
            <a:schemeClr val="tx1"/>
          </a:solidFill>
          <a:latin typeface="+mn-lt"/>
          <a:ea typeface="+mn-ea"/>
          <a:cs typeface="+mn-cs"/>
        </a:defRPr>
      </a:lvl4pPr>
      <a:lvl5pPr marL="1371600" indent="-228600" algn="l" defTabSz="914400" rtl="0" eaLnBrk="1" latinLnBrk="0" hangingPunct="1">
        <a:lnSpc>
          <a:spcPct val="11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creativecommons.org/licenses/by/3.0/"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courses.lumenlearning.com/wm-organizationalbehavior/chapter/directions-of-communication/" TargetMode="External"/><Relationship Id="rId5" Type="http://schemas.openxmlformats.org/officeDocument/2006/relationships/image" Target="../media/image11.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creativecommons.org/licenses/by-nc-sa/3.0/"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peoplematters.in/blog/training-development/rebooting-learning-start-with-unlearning-26157" TargetMode="External"/><Relationship Id="rId5" Type="http://schemas.openxmlformats.org/officeDocument/2006/relationships/image" Target="../media/image12.jp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hyperlink" Target="https://www.hbs.edu/faculty/Pages/download.aspx?name=24-038.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hyperlink" Target="https://creativecommons.org/licenses/by/3.0/" TargetMode="External"/><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hyperlink" Target="https://www.mynextmove.org/profile/summary/15-1221.00"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11" Type="http://schemas.openxmlformats.org/officeDocument/2006/relationships/image" Target="../media/image4.jpg"/><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1.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wallpaperflare.com/programming-code-untitled-unix-operating-system-open-source-wallpaper-pjx/download/3840x2160" TargetMode="External"/><Relationship Id="rId5" Type="http://schemas.openxmlformats.org/officeDocument/2006/relationships/image" Target="../media/image5.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creativecommons.org/licenses/by-sa/3.0/"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hpc-wiki.info/hpc/Compiler" TargetMode="External"/><Relationship Id="rId5" Type="http://schemas.openxmlformats.org/officeDocument/2006/relationships/image" Target="../media/image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nc-sa/3.0/"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tekhdecoded.com/top-6-technology-trends-for-2021/" TargetMode="External"/><Relationship Id="rId5" Type="http://schemas.openxmlformats.org/officeDocument/2006/relationships/image" Target="../media/image7.jpeg"/><Relationship Id="rId10" Type="http://schemas.openxmlformats.org/officeDocument/2006/relationships/hyperlink" Target="https://creativecommons.org/licenses/by/3.0/" TargetMode="External"/><Relationship Id="rId4" Type="http://schemas.openxmlformats.org/officeDocument/2006/relationships/image" Target="../media/image3.png"/><Relationship Id="rId9" Type="http://schemas.openxmlformats.org/officeDocument/2006/relationships/hyperlink" Target="http://antoniopatti.it/tesla-model-3-agile-car-development-framework-2/"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creativecommons.org/licenses/by-sa/3.0/"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iabac.org/blog/machine-learning-the-future-of-intelligence" TargetMode="External"/><Relationship Id="rId5" Type="http://schemas.openxmlformats.org/officeDocument/2006/relationships/image" Target="../media/image9.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creativecommons.org/licenses/by-nc/3.0/"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carolahand.wordpress.com/category/bridging-cultures" TargetMode="External"/><Relationship Id="rId5" Type="http://schemas.openxmlformats.org/officeDocument/2006/relationships/image" Target="../media/image10.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626F98-F213-4034-8836-88A71501D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bstract watercolor pattern on a white background">
            <a:extLst>
              <a:ext uri="{FF2B5EF4-FFF2-40B4-BE49-F238E27FC236}">
                <a16:creationId xmlns:a16="http://schemas.microsoft.com/office/drawing/2014/main" id="{1DCA4AA6-8CB2-88AB-7991-ED066E65A1FB}"/>
              </a:ext>
            </a:extLst>
          </p:cNvPr>
          <p:cNvPicPr>
            <a:picLocks noChangeAspect="1"/>
          </p:cNvPicPr>
          <p:nvPr/>
        </p:nvPicPr>
        <p:blipFill rotWithShape="1">
          <a:blip r:embed="rId4">
            <a:alphaModFix amt="60000"/>
          </a:blip>
          <a:srcRect t="14644" b="1086"/>
          <a:stretch/>
        </p:blipFill>
        <p:spPr>
          <a:xfrm>
            <a:off x="20" y="1"/>
            <a:ext cx="12191980" cy="6857999"/>
          </a:xfrm>
          <a:prstGeom prst="rect">
            <a:avLst/>
          </a:prstGeom>
        </p:spPr>
      </p:pic>
      <p:sp useBgFill="1">
        <p:nvSpPr>
          <p:cNvPr id="11" name="Freeform: Shape 10">
            <a:extLst>
              <a:ext uri="{FF2B5EF4-FFF2-40B4-BE49-F238E27FC236}">
                <a16:creationId xmlns:a16="http://schemas.microsoft.com/office/drawing/2014/main" id="{6B3DAACF-D844-4480-94BE-2DE00ABEE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75199" y="726177"/>
            <a:ext cx="5241603" cy="5343721"/>
          </a:xfrm>
          <a:custGeom>
            <a:avLst/>
            <a:gdLst>
              <a:gd name="connsiteX0" fmla="*/ 5325805 w 5325805"/>
              <a:gd name="connsiteY0" fmla="*/ 2714782 h 5429563"/>
              <a:gd name="connsiteX1" fmla="*/ 2611024 w 5325805"/>
              <a:gd name="connsiteY1" fmla="*/ 5429563 h 5429563"/>
              <a:gd name="connsiteX2" fmla="*/ 1942188 w 5325805"/>
              <a:gd name="connsiteY2" fmla="*/ 5429563 h 5429563"/>
              <a:gd name="connsiteX3" fmla="*/ 668836 w 5325805"/>
              <a:gd name="connsiteY3" fmla="*/ 5429563 h 5429563"/>
              <a:gd name="connsiteX4" fmla="*/ 0 w 5325805"/>
              <a:gd name="connsiteY4" fmla="*/ 5429563 h 5429563"/>
              <a:gd name="connsiteX5" fmla="*/ 0 w 5325805"/>
              <a:gd name="connsiteY5" fmla="*/ 0 h 5429563"/>
              <a:gd name="connsiteX6" fmla="*/ 668836 w 5325805"/>
              <a:gd name="connsiteY6" fmla="*/ 0 h 5429563"/>
              <a:gd name="connsiteX7" fmla="*/ 1942188 w 5325805"/>
              <a:gd name="connsiteY7" fmla="*/ 0 h 5429563"/>
              <a:gd name="connsiteX8" fmla="*/ 2611024 w 5325805"/>
              <a:gd name="connsiteY8" fmla="*/ 0 h 5429563"/>
              <a:gd name="connsiteX9" fmla="*/ 5325805 w 5325805"/>
              <a:gd name="connsiteY9" fmla="*/ 2714782 h 542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25805" h="5429563">
                <a:moveTo>
                  <a:pt x="5325805" y="2714782"/>
                </a:moveTo>
                <a:cubicBezTo>
                  <a:pt x="5325805" y="4214114"/>
                  <a:pt x="4110356" y="5429563"/>
                  <a:pt x="2611024" y="5429563"/>
                </a:cubicBezTo>
                <a:lnTo>
                  <a:pt x="1942188" y="5429563"/>
                </a:lnTo>
                <a:lnTo>
                  <a:pt x="668836" y="5429563"/>
                </a:lnTo>
                <a:lnTo>
                  <a:pt x="0" y="5429563"/>
                </a:lnTo>
                <a:lnTo>
                  <a:pt x="0" y="0"/>
                </a:lnTo>
                <a:lnTo>
                  <a:pt x="668836" y="0"/>
                </a:lnTo>
                <a:lnTo>
                  <a:pt x="1942188" y="0"/>
                </a:lnTo>
                <a:lnTo>
                  <a:pt x="2611024" y="0"/>
                </a:lnTo>
                <a:cubicBezTo>
                  <a:pt x="4110356" y="0"/>
                  <a:pt x="5325805" y="1215450"/>
                  <a:pt x="5325805" y="2714782"/>
                </a:cubicBezTo>
                <a:close/>
              </a:path>
            </a:pathLst>
          </a:custGeom>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95A194EE-49B0-8BCC-7442-DABAB92A4BB1}"/>
              </a:ext>
            </a:extLst>
          </p:cNvPr>
          <p:cNvPicPr>
            <a:picLocks noChangeAspect="1"/>
          </p:cNvPicPr>
          <p:nvPr/>
        </p:nvPicPr>
        <p:blipFill>
          <a:blip r:embed="rId5"/>
          <a:stretch>
            <a:fillRect/>
          </a:stretch>
        </p:blipFill>
        <p:spPr>
          <a:xfrm>
            <a:off x="3124962" y="2634234"/>
            <a:ext cx="5942076" cy="1589532"/>
          </a:xfrm>
          <a:prstGeom prst="rect">
            <a:avLst/>
          </a:prstGeom>
        </p:spPr>
      </p:pic>
      <p:sp>
        <p:nvSpPr>
          <p:cNvPr id="3" name="Subtitle 2">
            <a:extLst>
              <a:ext uri="{FF2B5EF4-FFF2-40B4-BE49-F238E27FC236}">
                <a16:creationId xmlns:a16="http://schemas.microsoft.com/office/drawing/2014/main" id="{BF281C3E-3DC6-4CBA-A4A3-A465C3A33844}"/>
              </a:ext>
            </a:extLst>
          </p:cNvPr>
          <p:cNvSpPr>
            <a:spLocks noGrp="1"/>
          </p:cNvSpPr>
          <p:nvPr>
            <p:ph type="subTitle" idx="1"/>
          </p:nvPr>
        </p:nvSpPr>
        <p:spPr>
          <a:xfrm>
            <a:off x="4068856" y="4628270"/>
            <a:ext cx="4054288" cy="1173089"/>
          </a:xfrm>
        </p:spPr>
        <p:txBody>
          <a:bodyPr>
            <a:normAutofit fontScale="25000" lnSpcReduction="20000"/>
          </a:bodyPr>
          <a:lstStyle/>
          <a:p>
            <a:pPr marL="0" marR="0" algn="ctr">
              <a:lnSpc>
                <a:spcPct val="115000"/>
              </a:lnSpc>
              <a:spcBef>
                <a:spcPts val="800"/>
              </a:spcBef>
              <a:spcAft>
                <a:spcPts val="400"/>
              </a:spcAft>
            </a:pPr>
            <a:r>
              <a:rPr lang="en-US" sz="56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t>A Historical Perspective and Its Modern-Day Influence</a:t>
            </a:r>
            <a:br>
              <a:rPr lang="en-US" sz="56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br>
            <a:endParaRPr lang="en-US" sz="56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algn="ctr">
              <a:lnSpc>
                <a:spcPct val="115000"/>
              </a:lnSpc>
              <a:spcBef>
                <a:spcPts val="800"/>
              </a:spcBef>
              <a:spcAft>
                <a:spcPts val="400"/>
              </a:spcAft>
            </a:pPr>
            <a:r>
              <a:rPr lang="en-US" sz="56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t>Michael Sullivan</a:t>
            </a:r>
            <a:br>
              <a:rPr lang="en-US" sz="56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br>
            <a:endParaRPr lang="en-US" sz="56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algn="ctr">
              <a:lnSpc>
                <a:spcPct val="115000"/>
              </a:lnSpc>
              <a:spcBef>
                <a:spcPts val="800"/>
              </a:spcBef>
              <a:spcAft>
                <a:spcPts val="400"/>
              </a:spcAft>
            </a:pPr>
            <a:r>
              <a:rPr lang="en-US" sz="56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t>IN250 Unit 4 Assignment</a:t>
            </a:r>
            <a:br>
              <a:rPr lang="en-US" sz="56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br>
            <a:endParaRPr lang="en-US" sz="56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algn="ctr">
              <a:lnSpc>
                <a:spcPct val="115000"/>
              </a:lnSpc>
              <a:spcBef>
                <a:spcPts val="800"/>
              </a:spcBef>
              <a:spcAft>
                <a:spcPts val="400"/>
              </a:spcAft>
            </a:pPr>
            <a:r>
              <a:rPr lang="en-US" sz="56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t>06/28/2024</a:t>
            </a:r>
          </a:p>
          <a:p>
            <a:pPr algn="ctr"/>
            <a:endParaRPr lang="en-US" dirty="0"/>
          </a:p>
        </p:txBody>
      </p:sp>
      <p:pic>
        <p:nvPicPr>
          <p:cNvPr id="6" name="Audio 5">
            <a:hlinkClick r:id="" action="ppaction://media"/>
            <a:extLst>
              <a:ext uri="{FF2B5EF4-FFF2-40B4-BE49-F238E27FC236}">
                <a16:creationId xmlns:a16="http://schemas.microsoft.com/office/drawing/2014/main" id="{519E8708-05C2-5EEA-8895-3CAB9A97177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18572109"/>
      </p:ext>
    </p:extLst>
  </p:cSld>
  <p:clrMapOvr>
    <a:masterClrMapping/>
  </p:clrMapOvr>
  <mc:AlternateContent xmlns:mc="http://schemas.openxmlformats.org/markup-compatibility/2006" xmlns:p14="http://schemas.microsoft.com/office/powerpoint/2010/main">
    <mc:Choice Requires="p14">
      <p:transition spd="med" p14:dur="700" advTm="11669">
        <p:fade/>
      </p:transition>
    </mc:Choice>
    <mc:Fallback xmlns="">
      <p:transition spd="med" advTm="116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FE4A0C-4658-34C8-9220-9361ABAF6816}"/>
              </a:ext>
            </a:extLst>
          </p:cNvPr>
          <p:cNvSpPr>
            <a:spLocks noGrp="1"/>
          </p:cNvSpPr>
          <p:nvPr>
            <p:ph idx="1"/>
          </p:nvPr>
        </p:nvSpPr>
        <p:spPr/>
        <p:txBody>
          <a:bodyPr>
            <a:normAutofit/>
          </a:bodyPr>
          <a:lstStyle/>
          <a:p>
            <a:pPr algn="just"/>
            <a:r>
              <a:rPr lang="en-US" b="1" dirty="0">
                <a:solidFill>
                  <a:schemeClr val="accent5">
                    <a:lumMod val="50000"/>
                  </a:schemeClr>
                </a:solidFill>
                <a:effectLst/>
                <a:latin typeface="Times New Roman" panose="02020603050405020304" pitchFamily="18" charset="0"/>
                <a:ea typeface="Aptos" panose="020B0004020202020204" pitchFamily="34" charset="0"/>
                <a:cs typeface="Times New Roman" panose="02020603050405020304" pitchFamily="18" charset="0"/>
              </a:rPr>
              <a:t>Challenges and Solutions</a:t>
            </a:r>
            <a:r>
              <a:rPr lang="en-US" dirty="0">
                <a:solidFill>
                  <a:schemeClr val="accent5">
                    <a:lumMod val="50000"/>
                  </a:schemeClr>
                </a:solidFill>
                <a:effectLst/>
                <a:latin typeface="Times New Roman" panose="02020603050405020304" pitchFamily="18" charset="0"/>
                <a:ea typeface="Aptos" panose="020B0004020202020204" pitchFamily="34" charset="0"/>
                <a:cs typeface="Times New Roman" panose="02020603050405020304" pitchFamily="18" charset="0"/>
              </a:rPr>
              <a:t>: Multicultural teams can be challenged by cultural and communication barriers. These two types of barriers can result in a collaboration that is not as productive as it could be and projects that do not reach the heights they might have if each team member were working with real understanding</a:t>
            </a:r>
            <a:r>
              <a:rPr lang="en-US" b="1" dirty="0">
                <a:solidFill>
                  <a:schemeClr val="accent5">
                    <a:lumMod val="50000"/>
                  </a:schemeClr>
                </a:solidFill>
                <a:effectLst/>
                <a:latin typeface="Times New Roman" panose="02020603050405020304" pitchFamily="18" charset="0"/>
                <a:ea typeface="Aptos" panose="020B0004020202020204" pitchFamily="34" charset="0"/>
                <a:cs typeface="Times New Roman" panose="02020603050405020304" pitchFamily="18" charset="0"/>
              </a:rPr>
              <a:t>.</a:t>
            </a:r>
            <a:endParaRPr lang="en-US"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Rectangle 1">
            <a:extLst>
              <a:ext uri="{FF2B5EF4-FFF2-40B4-BE49-F238E27FC236}">
                <a16:creationId xmlns:a16="http://schemas.microsoft.com/office/drawing/2014/main" id="{741F38A5-4F55-896C-3B16-4100BA3811D5}"/>
              </a:ext>
            </a:extLst>
          </p:cNvPr>
          <p:cNvSpPr>
            <a:spLocks noChangeArrowheads="1"/>
          </p:cNvSpPr>
          <p:nvPr/>
        </p:nvSpPr>
        <p:spPr bwMode="auto">
          <a:xfrm>
            <a:off x="1160206" y="1143395"/>
            <a:ext cx="2014975" cy="687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10156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5">
                    <a:lumMod val="50000"/>
                  </a:schemeClr>
                </a:solidFill>
                <a:effectLst/>
                <a:latin typeface="Times New Roman" panose="02020603050405020304" pitchFamily="18" charset="0"/>
                <a:ea typeface="Aptos" panose="020B0004020202020204" pitchFamily="34" charset="0"/>
                <a:cs typeface="Times New Roman" panose="02020603050405020304" pitchFamily="18" charset="0"/>
              </a:rPr>
              <a:t>Slide 7 Continued</a:t>
            </a:r>
            <a:r>
              <a:rPr kumimoji="0" lang="en-US" altLang="en-US" sz="2000" b="1" i="0" u="none" strike="noStrike" cap="none" normalizeH="0" baseline="0" dirty="0">
                <a:ln>
                  <a:noFill/>
                </a:ln>
                <a:solidFill>
                  <a:schemeClr val="accent5">
                    <a:lumMod val="50000"/>
                  </a:schemeClr>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9D7F4CF4-048F-71C9-A60C-116F2C1234FC}"/>
              </a:ext>
            </a:extLst>
          </p:cNvPr>
          <p:cNvSpPr>
            <a:spLocks noChangeArrowheads="1"/>
          </p:cNvSpPr>
          <p:nvPr/>
        </p:nvSpPr>
        <p:spPr bwMode="auto">
          <a:xfrm>
            <a:off x="0" y="0"/>
            <a:ext cx="12192000" cy="12700"/>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Audio 9">
            <a:hlinkClick r:id="" action="ppaction://media"/>
            <a:extLst>
              <a:ext uri="{FF2B5EF4-FFF2-40B4-BE49-F238E27FC236}">
                <a16:creationId xmlns:a16="http://schemas.microsoft.com/office/drawing/2014/main" id="{B82C8406-1AD5-68D7-CC4A-D79F81ED75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pic>
        <p:nvPicPr>
          <p:cNvPr id="18" name="Picture 17" descr="A black and white image of a person with arrows pointing to the side&#10;&#10;Description automatically generated">
            <a:extLst>
              <a:ext uri="{FF2B5EF4-FFF2-40B4-BE49-F238E27FC236}">
                <a16:creationId xmlns:a16="http://schemas.microsoft.com/office/drawing/2014/main" id="{F0999C89-B6C4-A63E-A1B9-8423DF63614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0" y="3506314"/>
            <a:ext cx="12192000" cy="3351686"/>
          </a:xfrm>
          <a:prstGeom prst="rect">
            <a:avLst/>
          </a:prstGeom>
        </p:spPr>
      </p:pic>
      <p:sp>
        <p:nvSpPr>
          <p:cNvPr id="19" name="TextBox 18">
            <a:extLst>
              <a:ext uri="{FF2B5EF4-FFF2-40B4-BE49-F238E27FC236}">
                <a16:creationId xmlns:a16="http://schemas.microsoft.com/office/drawing/2014/main" id="{70CCA7CE-C00C-9014-B49D-C5B9FCB91082}"/>
              </a:ext>
            </a:extLst>
          </p:cNvPr>
          <p:cNvSpPr txBox="1"/>
          <p:nvPr/>
        </p:nvSpPr>
        <p:spPr>
          <a:xfrm>
            <a:off x="1041240" y="5334644"/>
            <a:ext cx="10109520" cy="230832"/>
          </a:xfrm>
          <a:prstGeom prst="rect">
            <a:avLst/>
          </a:prstGeom>
          <a:noFill/>
        </p:spPr>
        <p:txBody>
          <a:bodyPr wrap="square" rtlCol="0">
            <a:spAutoFit/>
          </a:bodyPr>
          <a:lstStyle/>
          <a:p>
            <a:r>
              <a:rPr lang="en-US" sz="900">
                <a:hlinkClick r:id="rId6" tooltip="https://courses.lumenlearning.com/wm-organizationalbehavior/chapter/directions-of-communication/"/>
              </a:rPr>
              <a:t>This Photo</a:t>
            </a:r>
            <a:r>
              <a:rPr lang="en-US" sz="900"/>
              <a:t> by Unknown Author is licensed under </a:t>
            </a:r>
            <a:r>
              <a:rPr lang="en-US" sz="900">
                <a:hlinkClick r:id="rId7" tooltip="https://creativecommons.org/licenses/by/3.0/"/>
              </a:rPr>
              <a:t>CC BY</a:t>
            </a:r>
            <a:endParaRPr lang="en-US" sz="900"/>
          </a:p>
        </p:txBody>
      </p:sp>
    </p:spTree>
    <p:extLst>
      <p:ext uri="{BB962C8B-B14F-4D97-AF65-F5344CB8AC3E}">
        <p14:creationId xmlns:p14="http://schemas.microsoft.com/office/powerpoint/2010/main" val="3623783588"/>
      </p:ext>
    </p:extLst>
  </p:cSld>
  <p:clrMapOvr>
    <a:masterClrMapping/>
  </p:clrMapOvr>
  <mc:AlternateContent xmlns:mc="http://schemas.openxmlformats.org/markup-compatibility/2006" xmlns:p14="http://schemas.microsoft.com/office/powerpoint/2010/main">
    <mc:Choice Requires="p14">
      <p:transition spd="slow" p14:dur="1500" advTm="20357">
        <p:split orient="vert"/>
      </p:transition>
    </mc:Choice>
    <mc:Fallback xmlns="">
      <p:transition spd="slow" advTm="2035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E9B909-EDA7-E01F-12B2-D1B458FCD771}"/>
              </a:ext>
            </a:extLst>
          </p:cNvPr>
          <p:cNvSpPr>
            <a:spLocks noGrp="1"/>
          </p:cNvSpPr>
          <p:nvPr>
            <p:ph idx="1"/>
          </p:nvPr>
        </p:nvSpPr>
        <p:spPr>
          <a:xfrm>
            <a:off x="405579" y="1159848"/>
            <a:ext cx="10515600" cy="3558455"/>
          </a:xfrm>
        </p:spPr>
        <p:txBody>
          <a:bodyPr>
            <a:normAutofit/>
          </a:bodyPr>
          <a:lstStyle/>
          <a:p>
            <a:pPr marL="342900" marR="0" lvl="0" indent="-342900" algn="just">
              <a:lnSpc>
                <a:spcPct val="115000"/>
              </a:lnSpc>
              <a:spcBef>
                <a:spcPts val="800"/>
              </a:spcBef>
              <a:spcAft>
                <a:spcPts val="400"/>
              </a:spcAft>
              <a:buFont typeface="Symbol" panose="05050102010706020507" pitchFamily="18" charset="2"/>
              <a:buChar char=""/>
            </a:pP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To sum everything up, in this presentation, we have gone through </a:t>
            </a:r>
            <a:r>
              <a:rPr lang="en-US" kern="100" dirty="0">
                <a:solidFill>
                  <a:srgbClr val="0F4761"/>
                </a:solidFill>
                <a:latin typeface="Times New Roman" panose="02020603050405020304" pitchFamily="18" charset="0"/>
                <a:ea typeface="Times New Roman" panose="02020603050405020304" pitchFamily="18" charset="0"/>
                <a:cs typeface="Times New Roman" panose="02020603050405020304" pitchFamily="18" charset="0"/>
              </a:rPr>
              <a:t>many different aspects relating to the</a:t>
            </a: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100" dirty="0">
                <a:solidFill>
                  <a:srgbClr val="0F4761"/>
                </a:solidFill>
                <a:latin typeface="Times New Roman" panose="02020603050405020304" pitchFamily="18" charset="0"/>
                <a:ea typeface="Times New Roman" panose="02020603050405020304" pitchFamily="18" charset="0"/>
                <a:cs typeface="Times New Roman" panose="02020603050405020304" pitchFamily="18" charset="0"/>
              </a:rPr>
              <a:t>past and present</a:t>
            </a: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 in software development. We began our trip with the dawn of computing when programming meant using Assembly language or Fortran. Then we moved software to the next level when we adopted Object-Oriented Programming at the turn of the 21st century. </a:t>
            </a:r>
            <a:endParaRPr lang="en-US" sz="20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800"/>
              </a:spcBef>
              <a:spcAft>
                <a:spcPts val="400"/>
              </a:spcAft>
              <a:buFont typeface="Symbol" panose="05050102010706020507" pitchFamily="18" charset="2"/>
              <a:buChar char=""/>
            </a:pPr>
            <a:r>
              <a:rPr lang="en-US" sz="2000" b="1"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Continued Influence</a:t>
            </a: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 Today’s software development trends—Agile, cloud computing, AI, and open-source—have emerged as the leading lights. Each of these historical moments continues to hold sway in current practice. What came before keeps molding what's next.</a:t>
            </a:r>
            <a:b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20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indent="0">
              <a:buNone/>
            </a:pPr>
            <a:endParaRPr lang="en-US" dirty="0"/>
          </a:p>
        </p:txBody>
      </p:sp>
      <p:sp>
        <p:nvSpPr>
          <p:cNvPr id="4" name="Rectangle 1">
            <a:extLst>
              <a:ext uri="{FF2B5EF4-FFF2-40B4-BE49-F238E27FC236}">
                <a16:creationId xmlns:a16="http://schemas.microsoft.com/office/drawing/2014/main" id="{1A195E4D-058F-5A54-A205-3FE4F91928E8}"/>
              </a:ext>
            </a:extLst>
          </p:cNvPr>
          <p:cNvSpPr>
            <a:spLocks noChangeArrowheads="1"/>
          </p:cNvSpPr>
          <p:nvPr/>
        </p:nvSpPr>
        <p:spPr bwMode="auto">
          <a:xfrm>
            <a:off x="838199" y="150540"/>
            <a:ext cx="1837041" cy="1328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228528" rIns="0" bIns="5078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Slide 8</a:t>
            </a:r>
            <a:endParaRPr kumimoji="0" lang="en-US" altLang="en-US" sz="2000" b="1" i="0" u="none" strike="noStrike" cap="none" normalizeH="0" baseline="0" dirty="0">
              <a:ln>
                <a:noFill/>
              </a:ln>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a:ln>
                  <a:noFill/>
                </a:ln>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Conclusion</a:t>
            </a:r>
            <a:endParaRPr kumimoji="0" lang="en-US" altLang="en-US" sz="2000" b="1" i="0" u="none" strike="noStrike" cap="none" normalizeH="0" baseline="0" dirty="0">
              <a:ln>
                <a:noFill/>
              </a:ln>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CC534D56-9C24-D644-D2D5-68B3F3AB74C3}"/>
              </a:ext>
            </a:extLst>
          </p:cNvPr>
          <p:cNvSpPr>
            <a:spLocks noChangeArrowheads="1"/>
          </p:cNvSpPr>
          <p:nvPr/>
        </p:nvSpPr>
        <p:spPr bwMode="auto">
          <a:xfrm>
            <a:off x="0" y="-4163"/>
            <a:ext cx="12192000" cy="12700"/>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a:extLst>
              <a:ext uri="{FF2B5EF4-FFF2-40B4-BE49-F238E27FC236}">
                <a16:creationId xmlns:a16="http://schemas.microsoft.com/office/drawing/2014/main" id="{B64D8537-3D82-FB3E-EE73-0B192D9060A6}"/>
              </a:ext>
            </a:extLst>
          </p:cNvPr>
          <p:cNvSpPr>
            <a:spLocks noChangeArrowheads="1"/>
          </p:cNvSpPr>
          <p:nvPr/>
        </p:nvSpPr>
        <p:spPr bwMode="auto">
          <a:xfrm>
            <a:off x="-1"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6" name="Audio 25">
            <a:hlinkClick r:id="" action="ppaction://media"/>
            <a:extLst>
              <a:ext uri="{FF2B5EF4-FFF2-40B4-BE49-F238E27FC236}">
                <a16:creationId xmlns:a16="http://schemas.microsoft.com/office/drawing/2014/main" id="{7A190F38-B736-4A21-F4BF-63306933F6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pic>
        <p:nvPicPr>
          <p:cNvPr id="28" name="Picture 27" descr="A light bulb with gears inside&#10;&#10;Description automatically generated">
            <a:extLst>
              <a:ext uri="{FF2B5EF4-FFF2-40B4-BE49-F238E27FC236}">
                <a16:creationId xmlns:a16="http://schemas.microsoft.com/office/drawing/2014/main" id="{D70A56C8-41AD-44CF-299F-AB3DEB0B78B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0" y="3883742"/>
            <a:ext cx="12191999" cy="2974258"/>
          </a:xfrm>
          <a:prstGeom prst="rect">
            <a:avLst/>
          </a:prstGeom>
        </p:spPr>
      </p:pic>
      <p:sp>
        <p:nvSpPr>
          <p:cNvPr id="29" name="TextBox 28">
            <a:extLst>
              <a:ext uri="{FF2B5EF4-FFF2-40B4-BE49-F238E27FC236}">
                <a16:creationId xmlns:a16="http://schemas.microsoft.com/office/drawing/2014/main" id="{DD55E6F6-BB94-BE61-7B86-EE0D590E8437}"/>
              </a:ext>
            </a:extLst>
          </p:cNvPr>
          <p:cNvSpPr txBox="1"/>
          <p:nvPr/>
        </p:nvSpPr>
        <p:spPr>
          <a:xfrm>
            <a:off x="2133600" y="5657850"/>
            <a:ext cx="7924800" cy="230832"/>
          </a:xfrm>
          <a:prstGeom prst="rect">
            <a:avLst/>
          </a:prstGeom>
          <a:noFill/>
        </p:spPr>
        <p:txBody>
          <a:bodyPr wrap="square" rtlCol="0">
            <a:spAutoFit/>
          </a:bodyPr>
          <a:lstStyle/>
          <a:p>
            <a:r>
              <a:rPr lang="en-US" sz="900" dirty="0">
                <a:hlinkClick r:id="rId6" tooltip="https://www.peoplematters.in/blog/training-development/rebooting-learning-start-with-unlearning-26157"/>
              </a:rPr>
              <a:t>This Photo</a:t>
            </a:r>
            <a:r>
              <a:rPr lang="en-US" sz="900" dirty="0"/>
              <a:t> by Unknown Author is licensed under </a:t>
            </a:r>
            <a:r>
              <a:rPr lang="en-US" sz="900" dirty="0">
                <a:hlinkClick r:id="rId7" tooltip="https://creativecommons.org/licenses/by-nc-sa/3.0/"/>
              </a:rPr>
              <a:t>CC BY-SA-NC</a:t>
            </a:r>
            <a:endParaRPr lang="en-US" sz="900" dirty="0"/>
          </a:p>
        </p:txBody>
      </p:sp>
    </p:spTree>
    <p:extLst>
      <p:ext uri="{BB962C8B-B14F-4D97-AF65-F5344CB8AC3E}">
        <p14:creationId xmlns:p14="http://schemas.microsoft.com/office/powerpoint/2010/main" val="2158756239"/>
      </p:ext>
    </p:extLst>
  </p:cSld>
  <p:clrMapOvr>
    <a:masterClrMapping/>
  </p:clrMapOvr>
  <mc:AlternateContent xmlns:mc="http://schemas.openxmlformats.org/markup-compatibility/2006" xmlns:p14="http://schemas.microsoft.com/office/powerpoint/2010/main">
    <mc:Choice Requires="p14">
      <p:transition spd="slow" p14:dur="1500" advTm="51555">
        <p:split orient="vert"/>
      </p:transition>
    </mc:Choice>
    <mc:Fallback xmlns="">
      <p:transition spd="slow" advTm="5155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4C90D5-9FA5-4F22-5138-6D3312BBC1CD}"/>
              </a:ext>
            </a:extLst>
          </p:cNvPr>
          <p:cNvSpPr>
            <a:spLocks noGrp="1"/>
          </p:cNvSpPr>
          <p:nvPr>
            <p:ph idx="1"/>
          </p:nvPr>
        </p:nvSpPr>
        <p:spPr/>
        <p:txBody>
          <a:bodyPr>
            <a:normAutofit lnSpcReduction="10000"/>
          </a:bodyPr>
          <a:lstStyle/>
          <a:p>
            <a:pPr marL="0" marR="0">
              <a:lnSpc>
                <a:spcPct val="115000"/>
              </a:lnSpc>
              <a:spcBef>
                <a:spcPts val="800"/>
              </a:spcBef>
              <a:spcAft>
                <a:spcPts val="400"/>
              </a:spcAft>
            </a:pP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Hoffmann, Manuel, Frank Nagle, and </a:t>
            </a:r>
            <a:r>
              <a:rPr lang="en-US" sz="2000" kern="100" dirty="0" err="1">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Yanuo</a:t>
            </a: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 Zhou. </a:t>
            </a:r>
            <a:r>
              <a:rPr lang="en-US" sz="2000" u="sng"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"The Value of Open Source Software." </a:t>
            </a: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Harvard Business School Working Paper, No. 24-038, January 2024.</a:t>
            </a:r>
            <a:endParaRPr lang="en-US" sz="20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800"/>
              </a:spcBef>
              <a:spcAft>
                <a:spcPts val="400"/>
              </a:spcAft>
            </a:pP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kern="100" dirty="0">
                <a:solidFill>
                  <a:srgbClr val="222222"/>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Obrenović</a:t>
            </a: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 Ž., &amp; </a:t>
            </a:r>
            <a:r>
              <a:rPr lang="en-US" sz="2000" kern="100" dirty="0" err="1">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Starčević</a:t>
            </a: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 D. (2006). Adapting the unified software development process for user interface development. </a:t>
            </a:r>
            <a:r>
              <a:rPr lang="en-US" sz="2000" i="1"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Computer Science and Information Systems</a:t>
            </a: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(1), 33-52.</a:t>
            </a:r>
            <a:endParaRPr lang="en-US" sz="20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800"/>
              </a:spcBef>
              <a:spcAft>
                <a:spcPts val="400"/>
              </a:spcAft>
            </a:pP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Bass, L., Weber, I., &amp; Zhu, L. (2015). </a:t>
            </a:r>
            <a:r>
              <a:rPr lang="en-US" sz="2000" i="1"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DevOps: A software architect's perspective</a:t>
            </a: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 Addison-Wesley Professional.</a:t>
            </a:r>
            <a:endParaRPr lang="en-US" sz="20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800"/>
              </a:spcBef>
              <a:spcAft>
                <a:spcPts val="400"/>
              </a:spcAft>
            </a:pP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Fabrizio Romano. (2018). </a:t>
            </a:r>
            <a:r>
              <a:rPr lang="en-US" sz="2000" i="1"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Learn Python Programming : The No-nonsense, Beginner’s Guide to Programming, Data Science, and Web Development with Python 3.7</a:t>
            </a: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Packt</a:t>
            </a: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 Publishing.</a:t>
            </a:r>
            <a:endParaRPr lang="en-US" sz="20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800"/>
              </a:spcBef>
              <a:spcAft>
                <a:spcPts val="400"/>
              </a:spcAft>
            </a:pP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Mariano Anaya. (2021). </a:t>
            </a:r>
            <a:r>
              <a:rPr lang="en-US" sz="2000" i="1"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Clean Code in Python : Develop Maintainable and Efficient Code, 2nd Edition</a:t>
            </a: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Packt</a:t>
            </a: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 Publishing.</a:t>
            </a:r>
            <a:endParaRPr lang="en-US" sz="20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Rectangle 1">
            <a:extLst>
              <a:ext uri="{FF2B5EF4-FFF2-40B4-BE49-F238E27FC236}">
                <a16:creationId xmlns:a16="http://schemas.microsoft.com/office/drawing/2014/main" id="{11BB7CFE-8EF8-99D4-5C95-987357ED92E9}"/>
              </a:ext>
            </a:extLst>
          </p:cNvPr>
          <p:cNvSpPr>
            <a:spLocks noChangeArrowheads="1"/>
          </p:cNvSpPr>
          <p:nvPr/>
        </p:nvSpPr>
        <p:spPr bwMode="auto">
          <a:xfrm>
            <a:off x="838200" y="601444"/>
            <a:ext cx="2159245" cy="1328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228528" rIns="0" bIns="5078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a:ln>
                  <a:noFill/>
                </a:ln>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Slide 9</a:t>
            </a:r>
            <a:endParaRPr kumimoji="0" lang="en-US" altLang="en-US" sz="2000" b="1" i="0" u="none" strike="noStrike" cap="none" normalizeH="0" baseline="0" dirty="0">
              <a:ln>
                <a:noFill/>
              </a:ln>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a:ln>
                  <a:noFill/>
                </a:ln>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Bibliography</a:t>
            </a:r>
            <a:endParaRPr kumimoji="0" lang="en-US" altLang="en-US" sz="2000" b="1" i="0" u="none" strike="noStrike" cap="none" normalizeH="0" baseline="0" dirty="0">
              <a:ln>
                <a:noFill/>
              </a:ln>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04B3DF4C-399F-4477-1C34-640407FAFBBF}"/>
              </a:ext>
            </a:extLst>
          </p:cNvPr>
          <p:cNvSpPr>
            <a:spLocks noChangeArrowheads="1"/>
          </p:cNvSpPr>
          <p:nvPr/>
        </p:nvSpPr>
        <p:spPr bwMode="auto">
          <a:xfrm>
            <a:off x="0" y="457200"/>
            <a:ext cx="12192000" cy="12700"/>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a:extLst>
              <a:ext uri="{FF2B5EF4-FFF2-40B4-BE49-F238E27FC236}">
                <a16:creationId xmlns:a16="http://schemas.microsoft.com/office/drawing/2014/main" id="{927AF878-8123-35EF-770A-6C555C94DD74}"/>
              </a:ext>
            </a:extLst>
          </p:cNvPr>
          <p:cNvSpPr>
            <a:spLocks noChangeArrowheads="1"/>
          </p:cNvSpPr>
          <p:nvPr/>
        </p:nvSpPr>
        <p:spPr bwMode="auto">
          <a:xfrm>
            <a:off x="0" y="469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35137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35BF4-00DE-A46D-7A53-C557EDB37CD9}"/>
              </a:ext>
            </a:extLst>
          </p:cNvPr>
          <p:cNvSpPr>
            <a:spLocks noGrp="1"/>
          </p:cNvSpPr>
          <p:nvPr>
            <p:ph type="title"/>
          </p:nvPr>
        </p:nvSpPr>
        <p:spPr>
          <a:xfrm>
            <a:off x="838200" y="0"/>
            <a:ext cx="10515600" cy="1116811"/>
          </a:xfrm>
        </p:spPr>
        <p:txBody>
          <a:bodyPr>
            <a:normAutofit/>
          </a:bodyPr>
          <a:lstStyle/>
          <a:p>
            <a:pPr marL="0" marR="0">
              <a:lnSpc>
                <a:spcPct val="115000"/>
              </a:lnSpc>
              <a:spcBef>
                <a:spcPts val="1800"/>
              </a:spcBef>
              <a:spcAft>
                <a:spcPts val="400"/>
              </a:spcAft>
            </a:pPr>
            <a:r>
              <a:rPr lang="en-US" sz="2000" b="1"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Slide 2</a:t>
            </a:r>
            <a:br>
              <a:rPr lang="en-US" sz="2000" b="1"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br>
            <a:r>
              <a:rPr lang="en-US" sz="3000" b="1" dirty="0">
                <a:solidFill>
                  <a:schemeClr val="tx2">
                    <a:lumMod val="75000"/>
                    <a:lumOff val="25000"/>
                  </a:schemeClr>
                </a:solidFill>
                <a:effectLst/>
                <a:latin typeface="Times New Roman" panose="02020603050405020304" pitchFamily="18" charset="0"/>
                <a:ea typeface="Aptos" panose="020B0004020202020204" pitchFamily="34" charset="0"/>
              </a:rPr>
              <a:t>Background on Software Development</a:t>
            </a:r>
            <a:endParaRPr lang="en-US" sz="3000" b="1" dirty="0">
              <a:solidFill>
                <a:schemeClr val="tx2">
                  <a:lumMod val="75000"/>
                  <a:lumOff val="25000"/>
                </a:schemeClr>
              </a:solidFill>
            </a:endParaRPr>
          </a:p>
        </p:txBody>
      </p:sp>
      <p:graphicFrame>
        <p:nvGraphicFramePr>
          <p:cNvPr id="18" name="Content Placeholder 2">
            <a:extLst>
              <a:ext uri="{FF2B5EF4-FFF2-40B4-BE49-F238E27FC236}">
                <a16:creationId xmlns:a16="http://schemas.microsoft.com/office/drawing/2014/main" id="{0D47D2D4-2CBA-F77A-8EEF-FD8531AAB561}"/>
              </a:ext>
            </a:extLst>
          </p:cNvPr>
          <p:cNvGraphicFramePr>
            <a:graphicFrameLocks noGrp="1"/>
          </p:cNvGraphicFramePr>
          <p:nvPr>
            <p:ph idx="1"/>
            <p:extLst>
              <p:ext uri="{D42A27DB-BD31-4B8C-83A1-F6EECF244321}">
                <p14:modId xmlns:p14="http://schemas.microsoft.com/office/powerpoint/2010/main" val="673949777"/>
              </p:ext>
            </p:extLst>
          </p:nvPr>
        </p:nvGraphicFramePr>
        <p:xfrm>
          <a:off x="838200" y="1239323"/>
          <a:ext cx="10515600" cy="31116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0" name="Audio 29">
            <a:hlinkClick r:id="" action="ppaction://media"/>
            <a:extLst>
              <a:ext uri="{FF2B5EF4-FFF2-40B4-BE49-F238E27FC236}">
                <a16:creationId xmlns:a16="http://schemas.microsoft.com/office/drawing/2014/main" id="{0156F695-4E05-266A-5E3E-520BD5C85A1A}"/>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pic>
        <p:nvPicPr>
          <p:cNvPr id="33" name="Picture 32" descr="A pair of glasses with text on them&#10;&#10;Description automatically generated">
            <a:extLst>
              <a:ext uri="{FF2B5EF4-FFF2-40B4-BE49-F238E27FC236}">
                <a16:creationId xmlns:a16="http://schemas.microsoft.com/office/drawing/2014/main" id="{F6AFF1B6-F12F-CAD4-E6EF-BE5A2E52CA67}"/>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0" y="4159045"/>
            <a:ext cx="12192000" cy="2698955"/>
          </a:xfrm>
          <a:prstGeom prst="rect">
            <a:avLst/>
          </a:prstGeom>
        </p:spPr>
      </p:pic>
      <p:sp>
        <p:nvSpPr>
          <p:cNvPr id="34" name="TextBox 33">
            <a:extLst>
              <a:ext uri="{FF2B5EF4-FFF2-40B4-BE49-F238E27FC236}">
                <a16:creationId xmlns:a16="http://schemas.microsoft.com/office/drawing/2014/main" id="{16945E1D-F750-0F0C-32A5-B5257ADC2D67}"/>
              </a:ext>
            </a:extLst>
          </p:cNvPr>
          <p:cNvSpPr txBox="1"/>
          <p:nvPr/>
        </p:nvSpPr>
        <p:spPr>
          <a:xfrm>
            <a:off x="0" y="6858000"/>
            <a:ext cx="12192000" cy="230832"/>
          </a:xfrm>
          <a:prstGeom prst="rect">
            <a:avLst/>
          </a:prstGeom>
          <a:noFill/>
        </p:spPr>
        <p:txBody>
          <a:bodyPr wrap="square" rtlCol="0">
            <a:spAutoFit/>
          </a:bodyPr>
          <a:lstStyle/>
          <a:p>
            <a:r>
              <a:rPr lang="en-US" sz="900">
                <a:hlinkClick r:id="rId12" tooltip="https://www.mynextmove.org/profile/summary/15-1221.00"/>
              </a:rPr>
              <a:t>This Photo</a:t>
            </a:r>
            <a:r>
              <a:rPr lang="en-US" sz="900"/>
              <a:t> by Unknown Author is licensed under </a:t>
            </a:r>
            <a:r>
              <a:rPr lang="en-US" sz="900">
                <a:hlinkClick r:id="rId13" tooltip="https://creativecommons.org/licenses/by/3.0/"/>
              </a:rPr>
              <a:t>CC BY</a:t>
            </a:r>
            <a:endParaRPr lang="en-US" sz="900"/>
          </a:p>
        </p:txBody>
      </p:sp>
    </p:spTree>
    <p:extLst>
      <p:ext uri="{BB962C8B-B14F-4D97-AF65-F5344CB8AC3E}">
        <p14:creationId xmlns:p14="http://schemas.microsoft.com/office/powerpoint/2010/main" val="3805000119"/>
      </p:ext>
    </p:extLst>
  </p:cSld>
  <p:clrMapOvr>
    <a:masterClrMapping/>
  </p:clrMapOvr>
  <mc:AlternateContent xmlns:mc="http://schemas.openxmlformats.org/markup-compatibility/2006" xmlns:p14="http://schemas.microsoft.com/office/powerpoint/2010/main">
    <mc:Choice Requires="p14">
      <p:transition spd="med" p14:dur="700" advTm="43751">
        <p:fade/>
      </p:transition>
    </mc:Choice>
    <mc:Fallback xmlns="">
      <p:transition spd="med" advTm="437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5762A9-E40C-2D40-A584-395373821D66}"/>
              </a:ext>
            </a:extLst>
          </p:cNvPr>
          <p:cNvSpPr>
            <a:spLocks noGrp="1"/>
          </p:cNvSpPr>
          <p:nvPr>
            <p:ph idx="1"/>
          </p:nvPr>
        </p:nvSpPr>
        <p:spPr>
          <a:xfrm>
            <a:off x="346586" y="1145985"/>
            <a:ext cx="10810568" cy="3200165"/>
          </a:xfrm>
        </p:spPr>
        <p:txBody>
          <a:bodyPr>
            <a:normAutofit/>
          </a:bodyPr>
          <a:lstStyle/>
          <a:p>
            <a:pPr marL="0" marR="0" indent="0">
              <a:lnSpc>
                <a:spcPct val="115000"/>
              </a:lnSpc>
              <a:spcBef>
                <a:spcPts val="1800"/>
              </a:spcBef>
              <a:spcAft>
                <a:spcPts val="400"/>
              </a:spcAft>
              <a:buNone/>
            </a:pPr>
            <a:r>
              <a:rPr lang="en-US" sz="2400" b="1"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     Origins of Programming:</a:t>
            </a:r>
            <a:endParaRPr lang="en-US" sz="2400" b="1"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800"/>
              </a:spcBef>
              <a:spcAft>
                <a:spcPts val="400"/>
              </a:spcAft>
              <a:buFont typeface="Symbol" panose="05050102010706020507" pitchFamily="18" charset="2"/>
              <a:buChar char=""/>
            </a:pPr>
            <a:r>
              <a:rPr lang="en-US" sz="2000" b="1"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Assembly Language</a:t>
            </a: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 One of the first programming languages, allowing direct interaction with the computer hardware.</a:t>
            </a:r>
            <a:endParaRPr lang="en-US" sz="20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800"/>
              </a:spcBef>
              <a:spcAft>
                <a:spcPts val="400"/>
              </a:spcAft>
              <a:buFont typeface="Symbol" panose="05050102010706020507" pitchFamily="18" charset="2"/>
              <a:buChar char=""/>
            </a:pPr>
            <a:r>
              <a:rPr lang="en-US" sz="2000" b="1"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Fortran (1950s): </a:t>
            </a: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A high-level language created for scientific computing, widely adopted by scientists.</a:t>
            </a:r>
            <a:endParaRPr lang="en-US" sz="20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800"/>
              </a:spcBef>
              <a:spcAft>
                <a:spcPts val="400"/>
              </a:spcAft>
              <a:buFont typeface="Symbol" panose="05050102010706020507" pitchFamily="18" charset="2"/>
              <a:buChar char=""/>
            </a:pPr>
            <a:r>
              <a:rPr lang="en-US" sz="2000" b="1"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COBOL (1959): </a:t>
            </a: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Developed for business programming, COBOL became the standard in commercial data processing.</a:t>
            </a:r>
            <a:r>
              <a:rPr lang="en-US" sz="2000" b="1"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1"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endParaRPr lang="en-US" dirty="0"/>
          </a:p>
        </p:txBody>
      </p:sp>
      <p:sp>
        <p:nvSpPr>
          <p:cNvPr id="6" name="Rectangle 3">
            <a:extLst>
              <a:ext uri="{FF2B5EF4-FFF2-40B4-BE49-F238E27FC236}">
                <a16:creationId xmlns:a16="http://schemas.microsoft.com/office/drawing/2014/main" id="{0AFA3910-B0A5-4A72-CE81-525159E266A7}"/>
              </a:ext>
            </a:extLst>
          </p:cNvPr>
          <p:cNvSpPr>
            <a:spLocks noChangeArrowheads="1"/>
          </p:cNvSpPr>
          <p:nvPr/>
        </p:nvSpPr>
        <p:spPr bwMode="auto">
          <a:xfrm>
            <a:off x="838200" y="433145"/>
            <a:ext cx="5889433" cy="114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101568"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Slide 3</a:t>
            </a:r>
            <a:endParaRPr kumimoji="0" lang="en-US" altLang="en-US" sz="2000" b="1" i="0" u="none" strike="noStrike" cap="none" normalizeH="0" baseline="0" dirty="0">
              <a:ln>
                <a:noFill/>
              </a:ln>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a:ln>
                  <a:noFill/>
                </a:ln>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Early Developments and Milestones</a:t>
            </a:r>
            <a:endParaRPr kumimoji="0" lang="en-US" altLang="en-US" sz="2000" b="1" i="0" u="none" strike="noStrike" cap="none" normalizeH="0" baseline="0" dirty="0">
              <a:ln>
                <a:noFill/>
              </a:ln>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4">
            <a:extLst>
              <a:ext uri="{FF2B5EF4-FFF2-40B4-BE49-F238E27FC236}">
                <a16:creationId xmlns:a16="http://schemas.microsoft.com/office/drawing/2014/main" id="{74385ED4-4A33-1715-5AA5-BA4794F78549}"/>
              </a:ext>
            </a:extLst>
          </p:cNvPr>
          <p:cNvSpPr>
            <a:spLocks noChangeArrowheads="1"/>
          </p:cNvSpPr>
          <p:nvPr/>
        </p:nvSpPr>
        <p:spPr bwMode="auto">
          <a:xfrm>
            <a:off x="0" y="-6350"/>
            <a:ext cx="12192000" cy="12700"/>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3" name="Audio 12">
            <a:hlinkClick r:id="" action="ppaction://media"/>
            <a:extLst>
              <a:ext uri="{FF2B5EF4-FFF2-40B4-BE49-F238E27FC236}">
                <a16:creationId xmlns:a16="http://schemas.microsoft.com/office/drawing/2014/main" id="{11472F48-0A91-C808-25F8-CCFE3582A3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pic>
        <p:nvPicPr>
          <p:cNvPr id="24" name="Picture 23" descr="A computer screen with a wrench and a screwdriver&#10;&#10;Description automatically generated">
            <a:extLst>
              <a:ext uri="{FF2B5EF4-FFF2-40B4-BE49-F238E27FC236}">
                <a16:creationId xmlns:a16="http://schemas.microsoft.com/office/drawing/2014/main" id="{6A5289EF-EFEE-CB29-6A24-D5F52BA4D2D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0" y="4250492"/>
            <a:ext cx="12192000" cy="2601158"/>
          </a:xfrm>
          <a:prstGeom prst="rect">
            <a:avLst/>
          </a:prstGeom>
        </p:spPr>
      </p:pic>
    </p:spTree>
    <p:extLst>
      <p:ext uri="{BB962C8B-B14F-4D97-AF65-F5344CB8AC3E}">
        <p14:creationId xmlns:p14="http://schemas.microsoft.com/office/powerpoint/2010/main" val="1330573156"/>
      </p:ext>
    </p:extLst>
  </p:cSld>
  <p:clrMapOvr>
    <a:masterClrMapping/>
  </p:clrMapOvr>
  <mc:AlternateContent xmlns:mc="http://schemas.openxmlformats.org/markup-compatibility/2006" xmlns:p14="http://schemas.microsoft.com/office/powerpoint/2010/main">
    <mc:Choice Requires="p14">
      <p:transition spd="med" p14:dur="700" advTm="37123">
        <p:fade/>
      </p:transition>
    </mc:Choice>
    <mc:Fallback xmlns="">
      <p:transition spd="med" advTm="371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19DC4C-F658-78E1-2F2F-EB56FF87BAAA}"/>
              </a:ext>
            </a:extLst>
          </p:cNvPr>
          <p:cNvSpPr>
            <a:spLocks noGrp="1"/>
          </p:cNvSpPr>
          <p:nvPr>
            <p:ph idx="1"/>
          </p:nvPr>
        </p:nvSpPr>
        <p:spPr>
          <a:xfrm>
            <a:off x="457200" y="1180860"/>
            <a:ext cx="11734800" cy="2354815"/>
          </a:xfrm>
        </p:spPr>
        <p:txBody>
          <a:bodyPr>
            <a:normAutofit/>
          </a:bodyPr>
          <a:lstStyle/>
          <a:p>
            <a:pPr algn="just">
              <a:lnSpc>
                <a:spcPct val="115000"/>
              </a:lnSpc>
              <a:spcBef>
                <a:spcPts val="800"/>
              </a:spcBef>
              <a:spcAft>
                <a:spcPts val="400"/>
              </a:spcAft>
            </a:pPr>
            <a:r>
              <a:rPr lang="en-US" sz="2000" b="1"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t>First Compiler: </a:t>
            </a:r>
            <a:r>
              <a:rPr lang="en-US" sz="20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t>Created by Grace Hopper, translating high-level language into machine code and simplifying software development.</a:t>
            </a:r>
          </a:p>
          <a:p>
            <a:pPr>
              <a:lnSpc>
                <a:spcPct val="115000"/>
              </a:lnSpc>
              <a:spcBef>
                <a:spcPts val="800"/>
              </a:spcBef>
              <a:spcAft>
                <a:spcPts val="400"/>
              </a:spcAft>
            </a:pPr>
            <a:r>
              <a:rPr lang="en-US" sz="2000" b="1"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t>1960s and 1970s Innovations: </a:t>
            </a:r>
            <a:r>
              <a:rPr lang="en-US" sz="20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t>The creation of high-level languages like Fortran and COBOL led to significant advancements in software capabilities, establishing foundational methods and tools still used today.</a:t>
            </a:r>
            <a:br>
              <a:rPr lang="en-US" sz="20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br>
            <a:endParaRPr lang="en-US" sz="20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indent="0">
              <a:buNone/>
            </a:pPr>
            <a:endParaRPr lang="en-US" dirty="0"/>
          </a:p>
        </p:txBody>
      </p:sp>
      <p:sp>
        <p:nvSpPr>
          <p:cNvPr id="4" name="Rectangle 1">
            <a:extLst>
              <a:ext uri="{FF2B5EF4-FFF2-40B4-BE49-F238E27FC236}">
                <a16:creationId xmlns:a16="http://schemas.microsoft.com/office/drawing/2014/main" id="{3A0019C0-6B4F-6D81-FF6D-A7F1BA025E01}"/>
              </a:ext>
            </a:extLst>
          </p:cNvPr>
          <p:cNvSpPr>
            <a:spLocks noChangeArrowheads="1"/>
          </p:cNvSpPr>
          <p:nvPr/>
        </p:nvSpPr>
        <p:spPr bwMode="auto">
          <a:xfrm>
            <a:off x="762000" y="239068"/>
            <a:ext cx="11633200" cy="1236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28528" rIns="0" bIns="5078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Slide 3 Continued</a:t>
            </a:r>
            <a:endParaRPr kumimoji="0" lang="en-US" altLang="en-US" sz="2000" b="1" i="0" u="none" strike="noStrike" cap="none" normalizeH="0" baseline="0" dirty="0">
              <a:ln>
                <a:noFill/>
              </a:ln>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Key Moments in Software Development:</a:t>
            </a:r>
            <a:endParaRPr kumimoji="0" lang="en-US" altLang="en-US" sz="2400" b="1" i="0" u="none" strike="noStrike" cap="none" normalizeH="0" baseline="0" dirty="0">
              <a:ln>
                <a:noFill/>
              </a:ln>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42CB9D91-1C70-8423-1848-7C32486F8718}"/>
              </a:ext>
            </a:extLst>
          </p:cNvPr>
          <p:cNvSpPr>
            <a:spLocks noChangeArrowheads="1"/>
          </p:cNvSpPr>
          <p:nvPr/>
        </p:nvSpPr>
        <p:spPr bwMode="auto">
          <a:xfrm>
            <a:off x="0" y="0"/>
            <a:ext cx="12192000" cy="12700"/>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a:extLst>
              <a:ext uri="{FF2B5EF4-FFF2-40B4-BE49-F238E27FC236}">
                <a16:creationId xmlns:a16="http://schemas.microsoft.com/office/drawing/2014/main" id="{808C5CE4-ECBA-CC66-DED9-5CA7F5DFFFC9}"/>
              </a:ext>
            </a:extLst>
          </p:cNvPr>
          <p:cNvSpPr>
            <a:spLocks noChangeArrowheads="1"/>
          </p:cNvSpPr>
          <p:nvPr/>
        </p:nvSpPr>
        <p:spPr bwMode="auto">
          <a:xfrm>
            <a:off x="0" y="469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1" name="Audio 10">
            <a:hlinkClick r:id="" action="ppaction://media"/>
            <a:extLst>
              <a:ext uri="{FF2B5EF4-FFF2-40B4-BE49-F238E27FC236}">
                <a16:creationId xmlns:a16="http://schemas.microsoft.com/office/drawing/2014/main" id="{A6D0EB56-7F1C-4384-0A11-FAC5A42927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pic>
        <p:nvPicPr>
          <p:cNvPr id="18" name="Picture 17" descr="A black rectangle with white text&#10;&#10;Description automatically generated">
            <a:extLst>
              <a:ext uri="{FF2B5EF4-FFF2-40B4-BE49-F238E27FC236}">
                <a16:creationId xmlns:a16="http://schemas.microsoft.com/office/drawing/2014/main" id="{809D9F52-17BA-6B2B-D091-D3AE061E892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38200" y="3429001"/>
            <a:ext cx="11353800" cy="3189932"/>
          </a:xfrm>
          <a:prstGeom prst="rect">
            <a:avLst/>
          </a:prstGeom>
        </p:spPr>
      </p:pic>
      <p:sp>
        <p:nvSpPr>
          <p:cNvPr id="19" name="TextBox 18">
            <a:extLst>
              <a:ext uri="{FF2B5EF4-FFF2-40B4-BE49-F238E27FC236}">
                <a16:creationId xmlns:a16="http://schemas.microsoft.com/office/drawing/2014/main" id="{FCF4F067-3679-3CBF-487E-3D31053EC652}"/>
              </a:ext>
            </a:extLst>
          </p:cNvPr>
          <p:cNvSpPr txBox="1"/>
          <p:nvPr/>
        </p:nvSpPr>
        <p:spPr>
          <a:xfrm>
            <a:off x="838200" y="6388100"/>
            <a:ext cx="9528852" cy="230832"/>
          </a:xfrm>
          <a:prstGeom prst="rect">
            <a:avLst/>
          </a:prstGeom>
          <a:noFill/>
        </p:spPr>
        <p:txBody>
          <a:bodyPr wrap="square" rtlCol="0">
            <a:spAutoFit/>
          </a:bodyPr>
          <a:lstStyle/>
          <a:p>
            <a:r>
              <a:rPr lang="en-US" sz="900">
                <a:hlinkClick r:id="rId6" tooltip="https://hpc-wiki.info/hpc/Compiler"/>
              </a:rPr>
              <a:t>This Photo</a:t>
            </a:r>
            <a:r>
              <a:rPr lang="en-US" sz="900"/>
              <a:t> by Unknown Author is licensed under </a:t>
            </a:r>
            <a:r>
              <a:rPr lang="en-US" sz="900">
                <a:hlinkClick r:id="rId7" tooltip="https://creativecommons.org/licenses/by-sa/3.0/"/>
              </a:rPr>
              <a:t>CC BY-SA</a:t>
            </a:r>
            <a:endParaRPr lang="en-US" sz="900"/>
          </a:p>
        </p:txBody>
      </p:sp>
    </p:spTree>
    <p:extLst>
      <p:ext uri="{BB962C8B-B14F-4D97-AF65-F5344CB8AC3E}">
        <p14:creationId xmlns:p14="http://schemas.microsoft.com/office/powerpoint/2010/main" val="733537415"/>
      </p:ext>
    </p:extLst>
  </p:cSld>
  <p:clrMapOvr>
    <a:masterClrMapping/>
  </p:clrMapOvr>
  <mc:AlternateContent xmlns:mc="http://schemas.openxmlformats.org/markup-compatibility/2006" xmlns:p14="http://schemas.microsoft.com/office/powerpoint/2010/main">
    <mc:Choice Requires="p14">
      <p:transition spd="slow" p14:dur="3400" advTm="31608">
        <p14:reveal/>
      </p:transition>
    </mc:Choice>
    <mc:Fallback xmlns="">
      <p:transition spd="slow" advTm="316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22072B-56CF-4009-874E-4F48E2135722}"/>
              </a:ext>
            </a:extLst>
          </p:cNvPr>
          <p:cNvSpPr>
            <a:spLocks noGrp="1"/>
          </p:cNvSpPr>
          <p:nvPr>
            <p:ph idx="1"/>
          </p:nvPr>
        </p:nvSpPr>
        <p:spPr/>
        <p:txBody>
          <a:bodyPr>
            <a:normAutofit/>
          </a:bodyPr>
          <a:lstStyle/>
          <a:p>
            <a:pPr marL="342900" marR="0" lvl="0" indent="-342900" algn="just">
              <a:lnSpc>
                <a:spcPct val="115000"/>
              </a:lnSpc>
              <a:spcBef>
                <a:spcPts val="800"/>
              </a:spcBef>
              <a:spcAft>
                <a:spcPts val="400"/>
              </a:spcAft>
              <a:buFont typeface="Symbol" panose="05050102010706020507" pitchFamily="18" charset="2"/>
              <a:buChar char=""/>
            </a:pPr>
            <a:r>
              <a:rPr lang="en-US" sz="2000" b="1"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Procedural Programming</a:t>
            </a: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 Procedural programming involves a linear, top-down approach and uses languages like C and Pascal. It focuses on functions or procedures to operate on data.</a:t>
            </a:r>
            <a:endParaRPr lang="en-US" sz="20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800"/>
              </a:spcBef>
              <a:spcAft>
                <a:spcPts val="400"/>
              </a:spcAft>
              <a:buFont typeface="Symbol" panose="05050102010706020507" pitchFamily="18" charset="2"/>
              <a:buChar char=""/>
            </a:pPr>
            <a:r>
              <a:rPr lang="en-US" sz="2000" b="1"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Object-Oriented Programming: </a:t>
            </a: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Object-oriented programming uses languages like C++ and Java. It organizes code into objects that contain both data and methods, promoting modularity and reuse.</a:t>
            </a:r>
            <a:endParaRPr lang="en-US" sz="20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800"/>
              </a:spcBef>
              <a:spcAft>
                <a:spcPts val="400"/>
              </a:spcAft>
              <a:buFont typeface="Symbol" panose="05050102010706020507" pitchFamily="18" charset="2"/>
              <a:buChar char=""/>
            </a:pPr>
            <a:r>
              <a:rPr lang="en-US" sz="2000" b="1"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Impact: </a:t>
            </a: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The shift to OOP influenced core programming concepts by introducing encapsulation, inheritance, and polymorphism. Repetition and decision structures, arrays/lists, functions, and variables became more modular and easier to manage.</a:t>
            </a:r>
            <a:b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20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Rectangle 1">
            <a:extLst>
              <a:ext uri="{FF2B5EF4-FFF2-40B4-BE49-F238E27FC236}">
                <a16:creationId xmlns:a16="http://schemas.microsoft.com/office/drawing/2014/main" id="{ED60421D-4C33-358D-AB0B-81F76042CCF5}"/>
              </a:ext>
            </a:extLst>
          </p:cNvPr>
          <p:cNvSpPr>
            <a:spLocks noChangeArrowheads="1"/>
          </p:cNvSpPr>
          <p:nvPr/>
        </p:nvSpPr>
        <p:spPr bwMode="auto">
          <a:xfrm>
            <a:off x="1307691" y="601444"/>
            <a:ext cx="10163423" cy="1328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228528" rIns="0" bIns="5078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Slide 4</a:t>
            </a:r>
            <a:endParaRPr kumimoji="0" lang="en-US" altLang="en-US" sz="2000" b="1" i="0" u="none" strike="noStrike" cap="none" normalizeH="0" baseline="0" dirty="0">
              <a:ln>
                <a:noFill/>
              </a:ln>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a:ln>
                  <a:noFill/>
                </a:ln>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Transition from Procedural to Object-Oriented Programming</a:t>
            </a:r>
            <a:endParaRPr kumimoji="0" lang="en-US" altLang="en-US" sz="2000" b="1" i="0" u="none" strike="noStrike" cap="none" normalizeH="0" baseline="0" dirty="0">
              <a:ln>
                <a:noFill/>
              </a:ln>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A12E205B-BA0D-9427-7211-6C01EB8D06A8}"/>
              </a:ext>
            </a:extLst>
          </p:cNvPr>
          <p:cNvSpPr>
            <a:spLocks noChangeArrowheads="1"/>
          </p:cNvSpPr>
          <p:nvPr/>
        </p:nvSpPr>
        <p:spPr bwMode="auto">
          <a:xfrm>
            <a:off x="0" y="457200"/>
            <a:ext cx="12192000" cy="12700"/>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a:extLst>
              <a:ext uri="{FF2B5EF4-FFF2-40B4-BE49-F238E27FC236}">
                <a16:creationId xmlns:a16="http://schemas.microsoft.com/office/drawing/2014/main" id="{B53A3BDD-026B-F752-045F-22B50AC1524D}"/>
              </a:ext>
            </a:extLst>
          </p:cNvPr>
          <p:cNvSpPr>
            <a:spLocks noChangeArrowheads="1"/>
          </p:cNvSpPr>
          <p:nvPr/>
        </p:nvSpPr>
        <p:spPr bwMode="auto">
          <a:xfrm>
            <a:off x="0" y="469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4" name="Audio 13">
            <a:hlinkClick r:id="" action="ppaction://media"/>
            <a:extLst>
              <a:ext uri="{FF2B5EF4-FFF2-40B4-BE49-F238E27FC236}">
                <a16:creationId xmlns:a16="http://schemas.microsoft.com/office/drawing/2014/main" id="{A1DA2329-8428-7B40-EADD-472CBD6AE3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55792897"/>
      </p:ext>
    </p:extLst>
  </p:cSld>
  <p:clrMapOvr>
    <a:masterClrMapping/>
  </p:clrMapOvr>
  <mc:AlternateContent xmlns:mc="http://schemas.openxmlformats.org/markup-compatibility/2006" xmlns:p14="http://schemas.microsoft.com/office/powerpoint/2010/main">
    <mc:Choice Requires="p14">
      <p:transition spd="slow" p14:dur="3400" advTm="52469">
        <p14:reveal/>
      </p:transition>
    </mc:Choice>
    <mc:Fallback xmlns="">
      <p:transition spd="slow" advTm="524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68AD78-937F-5687-C30C-34FD720EDDAE}"/>
              </a:ext>
            </a:extLst>
          </p:cNvPr>
          <p:cNvSpPr>
            <a:spLocks noGrp="1"/>
          </p:cNvSpPr>
          <p:nvPr>
            <p:ph idx="1"/>
          </p:nvPr>
        </p:nvSpPr>
        <p:spPr/>
        <p:txBody>
          <a:bodyPr>
            <a:normAutofit/>
          </a:bodyPr>
          <a:lstStyle/>
          <a:p>
            <a:pPr marL="342900" marR="0" lvl="0" indent="-342900" algn="just">
              <a:lnSpc>
                <a:spcPct val="115000"/>
              </a:lnSpc>
              <a:spcBef>
                <a:spcPts val="800"/>
              </a:spcBef>
              <a:spcAft>
                <a:spcPts val="400"/>
              </a:spcAft>
              <a:buFont typeface="Symbol" panose="05050102010706020507" pitchFamily="18" charset="2"/>
              <a:buChar char=""/>
            </a:pPr>
            <a:r>
              <a:rPr lang="en-US" sz="2000" b="1"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Repetition Structures: </a:t>
            </a: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In early programming languages, loops were basic. Today, we use advanced constructs like enhanced for-loops and iterators.</a:t>
            </a:r>
            <a:endParaRPr lang="en-US" sz="20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800"/>
              </a:spcBef>
              <a:spcAft>
                <a:spcPts val="400"/>
              </a:spcAft>
              <a:buFont typeface="Symbol" panose="05050102010706020507" pitchFamily="18" charset="2"/>
              <a:buChar char=""/>
            </a:pPr>
            <a:r>
              <a:rPr lang="en-US" sz="2000" b="1"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Decision Structures: </a:t>
            </a: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What began as simple if-else statements has now evolved into complex decision trees and switch-case structures, improving decision-making in code.</a:t>
            </a:r>
            <a:endParaRPr lang="en-US" sz="20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800"/>
              </a:spcBef>
              <a:spcAft>
                <a:spcPts val="400"/>
              </a:spcAft>
              <a:buFont typeface="Symbol" panose="05050102010706020507" pitchFamily="18" charset="2"/>
              <a:buChar char=""/>
            </a:pPr>
            <a:r>
              <a:rPr lang="en-US" sz="2000" b="1"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Arrays/Lists: </a:t>
            </a: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Fixed-size arrays were common initially. Now, dynamic data structures like lists offer greater flexibility and efficiency.</a:t>
            </a:r>
            <a:endParaRPr lang="en-US" sz="20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800"/>
              </a:spcBef>
              <a:spcAft>
                <a:spcPts val="400"/>
              </a:spcAft>
              <a:buFont typeface="Symbol" panose="05050102010706020507" pitchFamily="18" charset="2"/>
              <a:buChar char=""/>
            </a:pPr>
            <a:r>
              <a:rPr lang="en-US" sz="2000" b="1"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Functions and Variables: </a:t>
            </a: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Encapsulation and modularity have progressed significantly. Modern programming emphasizes reusable functions and well-defined variable scopes.</a:t>
            </a:r>
            <a:endParaRPr lang="en-US" sz="20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Rectangle 1">
            <a:extLst>
              <a:ext uri="{FF2B5EF4-FFF2-40B4-BE49-F238E27FC236}">
                <a16:creationId xmlns:a16="http://schemas.microsoft.com/office/drawing/2014/main" id="{4C673593-94DF-96D0-0AD0-08F13370FD88}"/>
              </a:ext>
            </a:extLst>
          </p:cNvPr>
          <p:cNvSpPr>
            <a:spLocks noChangeArrowheads="1"/>
          </p:cNvSpPr>
          <p:nvPr/>
        </p:nvSpPr>
        <p:spPr bwMode="auto">
          <a:xfrm>
            <a:off x="1268034" y="732988"/>
            <a:ext cx="8532400" cy="1328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228528" rIns="0" bIns="5078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Slide 5</a:t>
            </a:r>
            <a:endParaRPr kumimoji="0" lang="en-US" altLang="en-US" sz="2000" b="1" i="0" u="none" strike="noStrike" cap="none" normalizeH="0" baseline="0" dirty="0">
              <a:ln>
                <a:noFill/>
              </a:ln>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a:ln>
                  <a:noFill/>
                </a:ln>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Influence of Historical Aspects on Modern Practices</a:t>
            </a:r>
            <a:endParaRPr kumimoji="0" lang="en-US" altLang="en-US" sz="2000" b="1" i="0" u="none" strike="noStrike" cap="none" normalizeH="0" baseline="0" dirty="0">
              <a:ln>
                <a:noFill/>
              </a:ln>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F2C76AB0-7207-E4C9-6BB8-0B793A3D606F}"/>
              </a:ext>
            </a:extLst>
          </p:cNvPr>
          <p:cNvSpPr>
            <a:spLocks noChangeArrowheads="1"/>
          </p:cNvSpPr>
          <p:nvPr/>
        </p:nvSpPr>
        <p:spPr bwMode="auto">
          <a:xfrm>
            <a:off x="0" y="457200"/>
            <a:ext cx="12192000" cy="12700"/>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a:extLst>
              <a:ext uri="{FF2B5EF4-FFF2-40B4-BE49-F238E27FC236}">
                <a16:creationId xmlns:a16="http://schemas.microsoft.com/office/drawing/2014/main" id="{486382E7-FB40-2AF5-D279-A8C6C82FCA0C}"/>
              </a:ext>
            </a:extLst>
          </p:cNvPr>
          <p:cNvSpPr>
            <a:spLocks noChangeArrowheads="1"/>
          </p:cNvSpPr>
          <p:nvPr/>
        </p:nvSpPr>
        <p:spPr bwMode="auto">
          <a:xfrm>
            <a:off x="0" y="469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1" name="Audio 10">
            <a:hlinkClick r:id="" action="ppaction://media"/>
            <a:extLst>
              <a:ext uri="{FF2B5EF4-FFF2-40B4-BE49-F238E27FC236}">
                <a16:creationId xmlns:a16="http://schemas.microsoft.com/office/drawing/2014/main" id="{EBB19DCA-A982-FC99-3F06-CD1FEB43E9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08372374"/>
      </p:ext>
    </p:extLst>
  </p:cSld>
  <p:clrMapOvr>
    <a:masterClrMapping/>
  </p:clrMapOvr>
  <mc:AlternateContent xmlns:mc="http://schemas.openxmlformats.org/markup-compatibility/2006" xmlns:p14="http://schemas.microsoft.com/office/powerpoint/2010/main">
    <mc:Choice Requires="p14">
      <p:transition spd="slow" p14:dur="3400" advTm="53911">
        <p14:reveal/>
      </p:transition>
    </mc:Choice>
    <mc:Fallback xmlns="">
      <p:transition spd="slow" advTm="539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360D7E-48D7-0EA7-FC34-A6841D7574B6}"/>
              </a:ext>
            </a:extLst>
          </p:cNvPr>
          <p:cNvSpPr>
            <a:spLocks noGrp="1"/>
          </p:cNvSpPr>
          <p:nvPr>
            <p:ph idx="1"/>
          </p:nvPr>
        </p:nvSpPr>
        <p:spPr>
          <a:xfrm>
            <a:off x="838200" y="1701801"/>
            <a:ext cx="10515600" cy="3016503"/>
          </a:xfrm>
        </p:spPr>
        <p:txBody>
          <a:bodyPr>
            <a:normAutofit/>
          </a:bodyPr>
          <a:lstStyle/>
          <a:p>
            <a:pPr marL="342900" marR="0" lvl="0" indent="-342900" algn="just">
              <a:lnSpc>
                <a:spcPct val="115000"/>
              </a:lnSpc>
              <a:spcBef>
                <a:spcPts val="800"/>
              </a:spcBef>
              <a:spcAft>
                <a:spcPts val="400"/>
              </a:spcAft>
              <a:buFont typeface="Symbol" panose="05050102010706020507" pitchFamily="18" charset="2"/>
              <a:buChar char=""/>
            </a:pPr>
            <a:r>
              <a:rPr lang="en-US" sz="2000" b="1"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Agile and DevOps: </a:t>
            </a: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The Agile and DevOps movements are rapidly shaping how we work. Agile methodologies focus on iterative development and collaboration, while DevOps unifies development with operations and, in many instances, uses processes powered by automation for shipping software.</a:t>
            </a:r>
            <a:endParaRPr lang="en-US" sz="20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800"/>
              </a:spcBef>
              <a:spcAft>
                <a:spcPts val="400"/>
              </a:spcAft>
              <a:buFont typeface="Symbol" panose="05050102010706020507" pitchFamily="18" charset="2"/>
              <a:buChar char=""/>
            </a:pPr>
            <a:r>
              <a:rPr lang="en-US" sz="2000" b="1"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Cloud Computing</a:t>
            </a: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 "The cloud means different things to different people. Let’s just say for now that it’s a way of doing business that offers nearly infinite scaling of your architecture as well as lower costs and worldwide infrastructure for your applications.</a:t>
            </a:r>
            <a:endParaRPr lang="en-US" sz="20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indent="0">
              <a:buNone/>
            </a:pPr>
            <a:endParaRPr lang="en-US" dirty="0"/>
          </a:p>
        </p:txBody>
      </p:sp>
      <p:sp>
        <p:nvSpPr>
          <p:cNvPr id="4" name="Rectangle 1">
            <a:extLst>
              <a:ext uri="{FF2B5EF4-FFF2-40B4-BE49-F238E27FC236}">
                <a16:creationId xmlns:a16="http://schemas.microsoft.com/office/drawing/2014/main" id="{D76C7BCA-A6C8-24EA-F585-C25AC5F8F187}"/>
              </a:ext>
            </a:extLst>
          </p:cNvPr>
          <p:cNvSpPr>
            <a:spLocks noChangeArrowheads="1"/>
          </p:cNvSpPr>
          <p:nvPr/>
        </p:nvSpPr>
        <p:spPr bwMode="auto">
          <a:xfrm>
            <a:off x="1337187" y="777830"/>
            <a:ext cx="6413487" cy="114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10156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Slide 6</a:t>
            </a:r>
            <a:endParaRPr kumimoji="0" lang="en-US" altLang="en-US" sz="2000" b="1" i="0" u="none" strike="noStrike" cap="none" normalizeH="0" baseline="0" dirty="0">
              <a:ln>
                <a:noFill/>
              </a:ln>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a:ln>
                  <a:noFill/>
                </a:ln>
                <a:solidFill>
                  <a:schemeClr val="tx2">
                    <a:lumMod val="75000"/>
                    <a:lumOff val="25000"/>
                  </a:schemeClr>
                </a:solidFill>
                <a:effectLst/>
                <a:latin typeface="Times New Roman" panose="02020603050405020304" pitchFamily="18" charset="0"/>
                <a:ea typeface="Aptos" panose="020B0004020202020204" pitchFamily="34" charset="0"/>
                <a:cs typeface="Times New Roman" panose="02020603050405020304" pitchFamily="18" charset="0"/>
              </a:rPr>
              <a:t>Current Software Development Trends</a:t>
            </a:r>
            <a:r>
              <a:rPr kumimoji="0" lang="en-US" altLang="en-US" sz="800" b="1" i="0" u="none" strike="noStrike" cap="none" normalizeH="0" baseline="0" dirty="0">
                <a:ln>
                  <a:noFill/>
                </a:ln>
                <a:solidFill>
                  <a:schemeClr val="tx2">
                    <a:lumMod val="75000"/>
                    <a:lumOff val="25000"/>
                  </a:schemeClr>
                </a:solidFill>
                <a:effectLst/>
              </a:rPr>
              <a:t> </a:t>
            </a:r>
            <a:endParaRPr kumimoji="0" lang="en-US" altLang="en-US" sz="1800" b="1" i="0" u="none" strike="noStrike" cap="none" normalizeH="0" baseline="0" dirty="0">
              <a:ln>
                <a:noFill/>
              </a:ln>
              <a:solidFill>
                <a:schemeClr val="tx2">
                  <a:lumMod val="75000"/>
                  <a:lumOff val="25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E0199F10-09AA-C1B7-C87E-C73AE79ADDBE}"/>
              </a:ext>
            </a:extLst>
          </p:cNvPr>
          <p:cNvSpPr>
            <a:spLocks noChangeArrowheads="1"/>
          </p:cNvSpPr>
          <p:nvPr/>
        </p:nvSpPr>
        <p:spPr bwMode="auto">
          <a:xfrm>
            <a:off x="0" y="457200"/>
            <a:ext cx="12192000" cy="12700"/>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Audio 8">
            <a:hlinkClick r:id="" action="ppaction://media"/>
            <a:extLst>
              <a:ext uri="{FF2B5EF4-FFF2-40B4-BE49-F238E27FC236}">
                <a16:creationId xmlns:a16="http://schemas.microsoft.com/office/drawing/2014/main" id="{6B6B50B8-1D3D-FAF3-3840-5876B75219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pic>
        <p:nvPicPr>
          <p:cNvPr id="16" name="Picture 15" descr="A person touching a screen with a blue hexagon&#10;&#10;Description automatically generated">
            <a:extLst>
              <a:ext uri="{FF2B5EF4-FFF2-40B4-BE49-F238E27FC236}">
                <a16:creationId xmlns:a16="http://schemas.microsoft.com/office/drawing/2014/main" id="{B373B780-1F09-7D8D-8CEF-36E74272FD6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9496" y="4358049"/>
            <a:ext cx="8188023" cy="2496214"/>
          </a:xfrm>
          <a:prstGeom prst="rect">
            <a:avLst/>
          </a:prstGeom>
        </p:spPr>
      </p:pic>
      <p:sp>
        <p:nvSpPr>
          <p:cNvPr id="17" name="TextBox 16">
            <a:extLst>
              <a:ext uri="{FF2B5EF4-FFF2-40B4-BE49-F238E27FC236}">
                <a16:creationId xmlns:a16="http://schemas.microsoft.com/office/drawing/2014/main" id="{CC2E2EBF-5839-768E-1742-DD1D320A42B5}"/>
              </a:ext>
            </a:extLst>
          </p:cNvPr>
          <p:cNvSpPr txBox="1"/>
          <p:nvPr/>
        </p:nvSpPr>
        <p:spPr>
          <a:xfrm>
            <a:off x="0" y="6858000"/>
            <a:ext cx="12192000" cy="230832"/>
          </a:xfrm>
          <a:prstGeom prst="rect">
            <a:avLst/>
          </a:prstGeom>
          <a:noFill/>
        </p:spPr>
        <p:txBody>
          <a:bodyPr wrap="square" rtlCol="0">
            <a:spAutoFit/>
          </a:bodyPr>
          <a:lstStyle/>
          <a:p>
            <a:r>
              <a:rPr lang="en-US" sz="900">
                <a:hlinkClick r:id="rId6" tooltip="https://tekhdecoded.com/top-6-technology-trends-for-2021/"/>
              </a:rPr>
              <a:t>This Photo</a:t>
            </a:r>
            <a:r>
              <a:rPr lang="en-US" sz="900"/>
              <a:t> by Unknown Author is licensed under </a:t>
            </a:r>
            <a:r>
              <a:rPr lang="en-US" sz="900">
                <a:hlinkClick r:id="rId7" tooltip="https://creativecommons.org/licenses/by-nc-sa/3.0/"/>
              </a:rPr>
              <a:t>CC BY-SA-NC</a:t>
            </a:r>
            <a:endParaRPr lang="en-US" sz="900"/>
          </a:p>
        </p:txBody>
      </p:sp>
      <p:pic>
        <p:nvPicPr>
          <p:cNvPr id="19" name="Picture 18" descr="A diagram of a process&#10;&#10;Description automatically generated">
            <a:extLst>
              <a:ext uri="{FF2B5EF4-FFF2-40B4-BE49-F238E27FC236}">
                <a16:creationId xmlns:a16="http://schemas.microsoft.com/office/drawing/2014/main" id="{A4BB852C-3EFE-C94A-F5BA-B2CE2390B6CA}"/>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164567" y="3210052"/>
            <a:ext cx="4080386" cy="4131105"/>
          </a:xfrm>
          <a:prstGeom prst="rect">
            <a:avLst/>
          </a:prstGeom>
        </p:spPr>
      </p:pic>
      <p:sp>
        <p:nvSpPr>
          <p:cNvPr id="20" name="TextBox 19">
            <a:extLst>
              <a:ext uri="{FF2B5EF4-FFF2-40B4-BE49-F238E27FC236}">
                <a16:creationId xmlns:a16="http://schemas.microsoft.com/office/drawing/2014/main" id="{A52075D1-98E0-9B22-5BFD-2C19F42EF5C3}"/>
              </a:ext>
            </a:extLst>
          </p:cNvPr>
          <p:cNvSpPr txBox="1"/>
          <p:nvPr/>
        </p:nvSpPr>
        <p:spPr>
          <a:xfrm>
            <a:off x="3446318" y="6858000"/>
            <a:ext cx="5299364" cy="230832"/>
          </a:xfrm>
          <a:prstGeom prst="rect">
            <a:avLst/>
          </a:prstGeom>
          <a:noFill/>
        </p:spPr>
        <p:txBody>
          <a:bodyPr wrap="square" rtlCol="0">
            <a:spAutoFit/>
          </a:bodyPr>
          <a:lstStyle/>
          <a:p>
            <a:r>
              <a:rPr lang="en-US" sz="900">
                <a:hlinkClick r:id="rId9" tooltip="http://antoniopatti.it/tesla-model-3-agile-car-development-framework-2/"/>
              </a:rPr>
              <a:t>This Photo</a:t>
            </a:r>
            <a:r>
              <a:rPr lang="en-US" sz="900"/>
              <a:t> by Unknown Author is licensed under </a:t>
            </a:r>
            <a:r>
              <a:rPr lang="en-US" sz="900">
                <a:hlinkClick r:id="rId10" tooltip="https://creativecommons.org/licenses/by/3.0/"/>
              </a:rPr>
              <a:t>CC BY</a:t>
            </a:r>
            <a:endParaRPr lang="en-US" sz="900"/>
          </a:p>
        </p:txBody>
      </p:sp>
    </p:spTree>
    <p:extLst>
      <p:ext uri="{BB962C8B-B14F-4D97-AF65-F5344CB8AC3E}">
        <p14:creationId xmlns:p14="http://schemas.microsoft.com/office/powerpoint/2010/main" val="3843996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0587">
        <p159:morph option="byObject"/>
      </p:transition>
    </mc:Choice>
    <mc:Fallback xmlns="">
      <p:transition spd="slow" advTm="405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79C55E-9710-2EEC-7C4C-BE5E64300707}"/>
              </a:ext>
            </a:extLst>
          </p:cNvPr>
          <p:cNvSpPr>
            <a:spLocks noGrp="1"/>
          </p:cNvSpPr>
          <p:nvPr>
            <p:ph idx="1"/>
          </p:nvPr>
        </p:nvSpPr>
        <p:spPr>
          <a:xfrm>
            <a:off x="-2" y="458513"/>
            <a:ext cx="12270661" cy="2785764"/>
          </a:xfrm>
        </p:spPr>
        <p:txBody>
          <a:bodyPr/>
          <a:lstStyle/>
          <a:p>
            <a:pPr algn="just">
              <a:lnSpc>
                <a:spcPct val="115000"/>
              </a:lnSpc>
              <a:spcBef>
                <a:spcPts val="800"/>
              </a:spcBef>
              <a:spcAft>
                <a:spcPts val="400"/>
              </a:spcAft>
            </a:pPr>
            <a:r>
              <a:rPr lang="en-US" sz="2000" b="1"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t>Artificial Intelligence and Machine Learning: </a:t>
            </a:r>
            <a:r>
              <a:rPr lang="en-US" sz="20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t>Having its origins in the field of AI in the 20th century, recent advances in computing power and the proliferation of data have accelerated its use in many fields. There are a few areas of application across industries—from natural language understanding to predictive analytics—that have not or could not be positively affected by AI technology.</a:t>
            </a:r>
          </a:p>
          <a:p>
            <a:pPr algn="just">
              <a:lnSpc>
                <a:spcPct val="115000"/>
              </a:lnSpc>
              <a:spcBef>
                <a:spcPts val="800"/>
              </a:spcBef>
              <a:spcAft>
                <a:spcPts val="400"/>
              </a:spcAft>
            </a:pPr>
            <a:r>
              <a:rPr lang="en-US" sz="2000" b="1"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t>Open-Source Movement: </a:t>
            </a:r>
            <a:r>
              <a:rPr lang="en-US" sz="20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t>Late in the 20th century, open-source software emerged to promote collaborative development, sustain community-driven innovation, and underpin important technologies like Linux and Kubernetes.</a:t>
            </a:r>
          </a:p>
          <a:p>
            <a:pPr marL="0" indent="0">
              <a:buNone/>
            </a:pPr>
            <a:endParaRPr lang="en-US" dirty="0"/>
          </a:p>
        </p:txBody>
      </p:sp>
      <p:sp>
        <p:nvSpPr>
          <p:cNvPr id="4" name="Rectangle 1">
            <a:extLst>
              <a:ext uri="{FF2B5EF4-FFF2-40B4-BE49-F238E27FC236}">
                <a16:creationId xmlns:a16="http://schemas.microsoft.com/office/drawing/2014/main" id="{4D5F119D-F77E-D8A5-BF4D-E1D97B185ABB}"/>
              </a:ext>
            </a:extLst>
          </p:cNvPr>
          <p:cNvSpPr>
            <a:spLocks noChangeArrowheads="1"/>
          </p:cNvSpPr>
          <p:nvPr/>
        </p:nvSpPr>
        <p:spPr bwMode="auto">
          <a:xfrm>
            <a:off x="309880" y="114845"/>
            <a:ext cx="1950855" cy="687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10156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Slide 6 Continued</a:t>
            </a:r>
            <a:endParaRPr kumimoji="0" lang="en-US" altLang="en-US" sz="2000" b="1" i="0" u="none" strike="noStrike" cap="none" normalizeH="0" baseline="0" dirty="0">
              <a:ln>
                <a:noFill/>
              </a:ln>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B49AF046-6D94-8F27-6CB0-321D25BBEEDF}"/>
              </a:ext>
            </a:extLst>
          </p:cNvPr>
          <p:cNvSpPr>
            <a:spLocks noChangeArrowheads="1"/>
          </p:cNvSpPr>
          <p:nvPr/>
        </p:nvSpPr>
        <p:spPr bwMode="auto">
          <a:xfrm>
            <a:off x="-2" y="-12700"/>
            <a:ext cx="12192000" cy="12700"/>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1" name="Audio 20">
            <a:hlinkClick r:id="" action="ppaction://media"/>
            <a:extLst>
              <a:ext uri="{FF2B5EF4-FFF2-40B4-BE49-F238E27FC236}">
                <a16:creationId xmlns:a16="http://schemas.microsoft.com/office/drawing/2014/main" id="{B2653FF1-A1D3-7672-FB51-0D8D3AD306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pic>
        <p:nvPicPr>
          <p:cNvPr id="25" name="Picture 24" descr="A blue and white digital image&#10;&#10;Description automatically generated with medium confidence">
            <a:extLst>
              <a:ext uri="{FF2B5EF4-FFF2-40B4-BE49-F238E27FC236}">
                <a16:creationId xmlns:a16="http://schemas.microsoft.com/office/drawing/2014/main" id="{8448DADB-A765-D609-736F-B23609EF7FB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 y="2905760"/>
            <a:ext cx="12191999" cy="4084320"/>
          </a:xfrm>
          <a:prstGeom prst="rect">
            <a:avLst/>
          </a:prstGeom>
        </p:spPr>
      </p:pic>
      <p:sp>
        <p:nvSpPr>
          <p:cNvPr id="26" name="TextBox 25">
            <a:extLst>
              <a:ext uri="{FF2B5EF4-FFF2-40B4-BE49-F238E27FC236}">
                <a16:creationId xmlns:a16="http://schemas.microsoft.com/office/drawing/2014/main" id="{D1541362-C50E-7794-56C7-CB559366FC92}"/>
              </a:ext>
            </a:extLst>
          </p:cNvPr>
          <p:cNvSpPr txBox="1"/>
          <p:nvPr/>
        </p:nvSpPr>
        <p:spPr>
          <a:xfrm>
            <a:off x="381000" y="5514975"/>
            <a:ext cx="11430000" cy="230832"/>
          </a:xfrm>
          <a:prstGeom prst="rect">
            <a:avLst/>
          </a:prstGeom>
          <a:noFill/>
        </p:spPr>
        <p:txBody>
          <a:bodyPr wrap="square" rtlCol="0">
            <a:spAutoFit/>
          </a:bodyPr>
          <a:lstStyle/>
          <a:p>
            <a:r>
              <a:rPr lang="en-US" sz="900">
                <a:hlinkClick r:id="rId6" tooltip="https://iabac.org/blog/machine-learning-the-future-of-intelligence"/>
              </a:rPr>
              <a:t>This Photo</a:t>
            </a:r>
            <a:r>
              <a:rPr lang="en-US" sz="900"/>
              <a:t> by Unknown Author is licensed under </a:t>
            </a:r>
            <a:r>
              <a:rPr lang="en-US" sz="900">
                <a:hlinkClick r:id="rId7" tooltip="https://creativecommons.org/licenses/by-sa/3.0/"/>
              </a:rPr>
              <a:t>CC BY-SA</a:t>
            </a:r>
            <a:endParaRPr lang="en-US" sz="900"/>
          </a:p>
        </p:txBody>
      </p:sp>
    </p:spTree>
    <p:extLst>
      <p:ext uri="{BB962C8B-B14F-4D97-AF65-F5344CB8AC3E}">
        <p14:creationId xmlns:p14="http://schemas.microsoft.com/office/powerpoint/2010/main" val="2385926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2886">
        <p159:morph option="byObject"/>
      </p:transition>
    </mc:Choice>
    <mc:Fallback xmlns="">
      <p:transition spd="slow" advTm="428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9518EA-0D47-B169-79BA-B8606613FE0C}"/>
              </a:ext>
            </a:extLst>
          </p:cNvPr>
          <p:cNvSpPr>
            <a:spLocks noGrp="1"/>
          </p:cNvSpPr>
          <p:nvPr>
            <p:ph idx="1"/>
          </p:nvPr>
        </p:nvSpPr>
        <p:spPr>
          <a:xfrm>
            <a:off x="439993" y="1920568"/>
            <a:ext cx="10515600" cy="2370286"/>
          </a:xfrm>
        </p:spPr>
        <p:txBody>
          <a:bodyPr>
            <a:normAutofit lnSpcReduction="10000"/>
          </a:bodyPr>
          <a:lstStyle/>
          <a:p>
            <a:pPr marL="342900" marR="0" lvl="0" indent="-342900" algn="just">
              <a:lnSpc>
                <a:spcPct val="115000"/>
              </a:lnSpc>
              <a:spcBef>
                <a:spcPts val="800"/>
              </a:spcBef>
              <a:spcAft>
                <a:spcPts val="400"/>
              </a:spcAft>
              <a:buFont typeface="Symbol" panose="05050102010706020507" pitchFamily="18" charset="2"/>
              <a:buChar char=""/>
            </a:pPr>
            <a:r>
              <a:rPr lang="en-US" sz="2000" b="1"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Globalization: </a:t>
            </a: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Globalization has transformed software development into an industry that operates on a worldwide scale. Using distributed teams and forms of international collaboration, we increasingly leverage top talent and global access to markets.</a:t>
            </a:r>
            <a:endParaRPr lang="en-US" sz="20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800"/>
              </a:spcBef>
              <a:spcAft>
                <a:spcPts val="400"/>
              </a:spcAft>
              <a:buFont typeface="Symbol" panose="05050102010706020507" pitchFamily="18" charset="2"/>
              <a:buChar char=""/>
            </a:pPr>
            <a:r>
              <a:rPr lang="en-US" sz="2000" b="1"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Multicultural Teams: </a:t>
            </a:r>
            <a:r>
              <a:rPr lang="en-US" sz="2000" kern="100" dirty="0">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We are finding that the diversity of software teams, including a range of cultures, backgrounds, and life experiences, leads to new levels of growth and innovation for all involved.</a:t>
            </a:r>
            <a:endParaRPr lang="en-US" sz="20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indent="0">
              <a:buNone/>
            </a:pPr>
            <a:endParaRPr lang="en-US" dirty="0"/>
          </a:p>
        </p:txBody>
      </p:sp>
      <p:sp>
        <p:nvSpPr>
          <p:cNvPr id="5" name="Rectangle 2">
            <a:extLst>
              <a:ext uri="{FF2B5EF4-FFF2-40B4-BE49-F238E27FC236}">
                <a16:creationId xmlns:a16="http://schemas.microsoft.com/office/drawing/2014/main" id="{3EB81EA4-1970-8D7E-0BAA-C26BBFCDABA6}"/>
              </a:ext>
            </a:extLst>
          </p:cNvPr>
          <p:cNvSpPr>
            <a:spLocks noChangeArrowheads="1"/>
          </p:cNvSpPr>
          <p:nvPr/>
        </p:nvSpPr>
        <p:spPr bwMode="auto">
          <a:xfrm>
            <a:off x="0" y="457200"/>
            <a:ext cx="12192000" cy="12700"/>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6" name="Audio 15">
            <a:hlinkClick r:id="" action="ppaction://media"/>
            <a:extLst>
              <a:ext uri="{FF2B5EF4-FFF2-40B4-BE49-F238E27FC236}">
                <a16:creationId xmlns:a16="http://schemas.microsoft.com/office/drawing/2014/main" id="{453EF4EB-31BE-B807-1CC6-2C03B43EDD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pic>
        <p:nvPicPr>
          <p:cNvPr id="19" name="Picture 18" descr="A tree with colorful hands&#10;&#10;Description automatically generated">
            <a:extLst>
              <a:ext uri="{FF2B5EF4-FFF2-40B4-BE49-F238E27FC236}">
                <a16:creationId xmlns:a16="http://schemas.microsoft.com/office/drawing/2014/main" id="{F614EB90-BE40-A63A-627E-9C13A549A57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 y="3966906"/>
            <a:ext cx="12192000" cy="2891095"/>
          </a:xfrm>
          <a:prstGeom prst="rect">
            <a:avLst/>
          </a:prstGeom>
        </p:spPr>
      </p:pic>
      <p:sp>
        <p:nvSpPr>
          <p:cNvPr id="20" name="TextBox 19">
            <a:extLst>
              <a:ext uri="{FF2B5EF4-FFF2-40B4-BE49-F238E27FC236}">
                <a16:creationId xmlns:a16="http://schemas.microsoft.com/office/drawing/2014/main" id="{71BD5F98-10A7-E406-06A3-5BA1EDF4D7BF}"/>
              </a:ext>
            </a:extLst>
          </p:cNvPr>
          <p:cNvSpPr txBox="1"/>
          <p:nvPr/>
        </p:nvSpPr>
        <p:spPr>
          <a:xfrm>
            <a:off x="3238500" y="6286500"/>
            <a:ext cx="5715000" cy="230832"/>
          </a:xfrm>
          <a:prstGeom prst="rect">
            <a:avLst/>
          </a:prstGeom>
          <a:noFill/>
        </p:spPr>
        <p:txBody>
          <a:bodyPr wrap="square" rtlCol="0">
            <a:spAutoFit/>
          </a:bodyPr>
          <a:lstStyle/>
          <a:p>
            <a:r>
              <a:rPr lang="en-US" sz="900">
                <a:hlinkClick r:id="rId6" tooltip="https://carolahand.wordpress.com/category/bridging-cultures"/>
              </a:rPr>
              <a:t>This Photo</a:t>
            </a:r>
            <a:r>
              <a:rPr lang="en-US" sz="900"/>
              <a:t> by Unknown Author is licensed under </a:t>
            </a:r>
            <a:r>
              <a:rPr lang="en-US" sz="900">
                <a:hlinkClick r:id="rId7" tooltip="https://creativecommons.org/licenses/by-nc/3.0/"/>
              </a:rPr>
              <a:t>CC BY-NC</a:t>
            </a:r>
            <a:endParaRPr lang="en-US" sz="900"/>
          </a:p>
        </p:txBody>
      </p:sp>
      <p:sp>
        <p:nvSpPr>
          <p:cNvPr id="21" name="TextBox 20">
            <a:extLst>
              <a:ext uri="{FF2B5EF4-FFF2-40B4-BE49-F238E27FC236}">
                <a16:creationId xmlns:a16="http://schemas.microsoft.com/office/drawing/2014/main" id="{8BA46E1B-A058-1A7C-AA58-E1AAC19F1516}"/>
              </a:ext>
            </a:extLst>
          </p:cNvPr>
          <p:cNvSpPr txBox="1"/>
          <p:nvPr/>
        </p:nvSpPr>
        <p:spPr>
          <a:xfrm flipH="1">
            <a:off x="804164" y="911682"/>
            <a:ext cx="7995708" cy="1015663"/>
          </a:xfrm>
          <a:prstGeom prst="rect">
            <a:avLst/>
          </a:prstGeom>
          <a:noFill/>
        </p:spPr>
        <p:txBody>
          <a:bodyPr wrap="square" rtlCol="0">
            <a:spAutoFit/>
          </a:bodyPr>
          <a:lstStyle/>
          <a:p>
            <a:r>
              <a:rPr lang="en-US" sz="3000" b="1" dirty="0">
                <a:solidFill>
                  <a:schemeClr val="tx2">
                    <a:lumMod val="75000"/>
                    <a:lumOff val="25000"/>
                  </a:schemeClr>
                </a:solidFill>
                <a:latin typeface="Times New Roman" panose="02020603050405020304" pitchFamily="18" charset="0"/>
                <a:cs typeface="Times New Roman" panose="02020603050405020304" pitchFamily="18" charset="0"/>
              </a:rPr>
              <a:t>Software</a:t>
            </a:r>
            <a:r>
              <a:rPr lang="en-US" sz="3000" b="1" dirty="0">
                <a:solidFill>
                  <a:schemeClr val="tx2">
                    <a:lumMod val="75000"/>
                    <a:lumOff val="25000"/>
                  </a:schemeClr>
                </a:solidFill>
              </a:rPr>
              <a:t> </a:t>
            </a:r>
            <a:r>
              <a:rPr lang="en-US" sz="3000" b="1" dirty="0">
                <a:solidFill>
                  <a:schemeClr val="tx2">
                    <a:lumMod val="75000"/>
                    <a:lumOff val="25000"/>
                  </a:schemeClr>
                </a:solidFill>
                <a:latin typeface="Times New Roman" panose="02020603050405020304" pitchFamily="18" charset="0"/>
                <a:cs typeface="Times New Roman" panose="02020603050405020304" pitchFamily="18" charset="0"/>
              </a:rPr>
              <a:t>Development  International Scope and Ethnic Inclusion</a:t>
            </a:r>
          </a:p>
        </p:txBody>
      </p:sp>
      <p:sp>
        <p:nvSpPr>
          <p:cNvPr id="25" name="TextBox 24">
            <a:extLst>
              <a:ext uri="{FF2B5EF4-FFF2-40B4-BE49-F238E27FC236}">
                <a16:creationId xmlns:a16="http://schemas.microsoft.com/office/drawing/2014/main" id="{139F0895-22A1-6EBA-8A2D-474E38011298}"/>
              </a:ext>
            </a:extLst>
          </p:cNvPr>
          <p:cNvSpPr txBox="1"/>
          <p:nvPr/>
        </p:nvSpPr>
        <p:spPr>
          <a:xfrm>
            <a:off x="804164" y="617893"/>
            <a:ext cx="1337187" cy="369332"/>
          </a:xfrm>
          <a:prstGeom prst="rect">
            <a:avLst/>
          </a:prstGeom>
          <a:noFill/>
        </p:spPr>
        <p:txBody>
          <a:bodyPr wrap="square" rtlCol="0">
            <a:spAutoFit/>
          </a:bodyPr>
          <a:lstStyle/>
          <a:p>
            <a:r>
              <a:rPr kumimoji="0" lang="en-US" altLang="en-US" b="1" i="0" u="none" strike="noStrike" cap="none" normalizeH="0" baseline="0" dirty="0">
                <a:ln>
                  <a:noFill/>
                </a:ln>
                <a:solidFill>
                  <a:srgbClr val="0F4761"/>
                </a:solidFill>
                <a:effectLst/>
                <a:latin typeface="Times New Roman" panose="02020603050405020304" pitchFamily="18" charset="0"/>
                <a:ea typeface="Times New Roman" panose="02020603050405020304" pitchFamily="18" charset="0"/>
                <a:cs typeface="Times New Roman" panose="02020603050405020304" pitchFamily="18" charset="0"/>
              </a:rPr>
              <a:t>Slide 7</a:t>
            </a:r>
            <a:endParaRPr lang="en-US" b="1" dirty="0"/>
          </a:p>
        </p:txBody>
      </p:sp>
    </p:spTree>
    <p:extLst>
      <p:ext uri="{BB962C8B-B14F-4D97-AF65-F5344CB8AC3E}">
        <p14:creationId xmlns:p14="http://schemas.microsoft.com/office/powerpoint/2010/main" val="4053742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4120">
        <p159:morph option="byObject"/>
      </p:transition>
    </mc:Choice>
    <mc:Fallback xmlns="">
      <p:transition spd="slow" advTm="441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theme/theme1.xml><?xml version="1.0" encoding="utf-8"?>
<a:theme xmlns:a="http://schemas.openxmlformats.org/drawingml/2006/main" name="ArchwayVTI">
  <a:themeElements>
    <a:clrScheme name="AnalogousFromDarkSeedLeftStep">
      <a:dk1>
        <a:srgbClr val="000000"/>
      </a:dk1>
      <a:lt1>
        <a:srgbClr val="FFFFFF"/>
      </a:lt1>
      <a:dk2>
        <a:srgbClr val="1B2830"/>
      </a:dk2>
      <a:lt2>
        <a:srgbClr val="F1F3F0"/>
      </a:lt2>
      <a:accent1>
        <a:srgbClr val="A629E7"/>
      </a:accent1>
      <a:accent2>
        <a:srgbClr val="592FD9"/>
      </a:accent2>
      <a:accent3>
        <a:srgbClr val="294AE7"/>
      </a:accent3>
      <a:accent4>
        <a:srgbClr val="1787D5"/>
      </a:accent4>
      <a:accent5>
        <a:srgbClr val="22BFBE"/>
      </a:accent5>
      <a:accent6>
        <a:srgbClr val="16C67B"/>
      </a:accent6>
      <a:hlink>
        <a:srgbClr val="3897A9"/>
      </a:hlink>
      <a:folHlink>
        <a:srgbClr val="7F7F7F"/>
      </a:folHlink>
    </a:clrScheme>
    <a:fontScheme name="Archway">
      <a:majorFont>
        <a:latin typeface="Felix Titling"/>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wayVTI" id="{309F1D27-9968-4F93-BA7C-3666A757FD2E}" vid="{76D8E8FD-8787-4E56-A14A-C28BF58ABE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3325</TotalTime>
  <Words>1141</Words>
  <Application>Microsoft Office PowerPoint</Application>
  <PresentationFormat>Widescreen</PresentationFormat>
  <Paragraphs>62</Paragraphs>
  <Slides>12</Slides>
  <Notes>1</Notes>
  <HiddenSlides>0</HiddenSlides>
  <MMClips>11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Aptos</vt:lpstr>
      <vt:lpstr>Aptos Display</vt:lpstr>
      <vt:lpstr>Arial</vt:lpstr>
      <vt:lpstr>Felix Titling</vt:lpstr>
      <vt:lpstr>Goudy Old Style</vt:lpstr>
      <vt:lpstr>Symbol</vt:lpstr>
      <vt:lpstr>Times New Roman</vt:lpstr>
      <vt:lpstr>ArchwayVTI</vt:lpstr>
      <vt:lpstr>PowerPoint Presentation</vt:lpstr>
      <vt:lpstr>Slide 2 Background on Software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michael sullivan</dc:creator>
  <cp:lastModifiedBy>michael sullivan</cp:lastModifiedBy>
  <cp:revision>23</cp:revision>
  <dcterms:created xsi:type="dcterms:W3CDTF">2024-06-29T07:26:55Z</dcterms:created>
  <dcterms:modified xsi:type="dcterms:W3CDTF">2024-07-08T21:11:47Z</dcterms:modified>
</cp:coreProperties>
</file>